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135"/>
  </p:notesMasterIdLst>
  <p:sldIdLst>
    <p:sldId id="256" r:id="rId2"/>
    <p:sldId id="353" r:id="rId3"/>
    <p:sldId id="351" r:id="rId4"/>
    <p:sldId id="285" r:id="rId5"/>
    <p:sldId id="286" r:id="rId6"/>
    <p:sldId id="357" r:id="rId7"/>
    <p:sldId id="358" r:id="rId8"/>
    <p:sldId id="318" r:id="rId9"/>
    <p:sldId id="356" r:id="rId10"/>
    <p:sldId id="319" r:id="rId11"/>
    <p:sldId id="334" r:id="rId12"/>
    <p:sldId id="335" r:id="rId13"/>
    <p:sldId id="336" r:id="rId14"/>
    <p:sldId id="403" r:id="rId15"/>
    <p:sldId id="352" r:id="rId16"/>
    <p:sldId id="404" r:id="rId17"/>
    <p:sldId id="405" r:id="rId18"/>
    <p:sldId id="406" r:id="rId19"/>
    <p:sldId id="407" r:id="rId20"/>
    <p:sldId id="408" r:id="rId21"/>
    <p:sldId id="409" r:id="rId22"/>
    <p:sldId id="410" r:id="rId23"/>
    <p:sldId id="411" r:id="rId24"/>
    <p:sldId id="340" r:id="rId25"/>
    <p:sldId id="341" r:id="rId26"/>
    <p:sldId id="360" r:id="rId27"/>
    <p:sldId id="361" r:id="rId28"/>
    <p:sldId id="342" r:id="rId29"/>
    <p:sldId id="362" r:id="rId30"/>
    <p:sldId id="343" r:id="rId31"/>
    <p:sldId id="363" r:id="rId32"/>
    <p:sldId id="345" r:id="rId33"/>
    <p:sldId id="328" r:id="rId34"/>
    <p:sldId id="419" r:id="rId35"/>
    <p:sldId id="420" r:id="rId36"/>
    <p:sldId id="421" r:id="rId37"/>
    <p:sldId id="422" r:id="rId38"/>
    <p:sldId id="423" r:id="rId39"/>
    <p:sldId id="424" r:id="rId40"/>
    <p:sldId id="425" r:id="rId41"/>
    <p:sldId id="426" r:id="rId42"/>
    <p:sldId id="354" r:id="rId43"/>
    <p:sldId id="355" r:id="rId44"/>
    <p:sldId id="329" r:id="rId45"/>
    <p:sldId id="359" r:id="rId46"/>
    <p:sldId id="364" r:id="rId47"/>
    <p:sldId id="346" r:id="rId48"/>
    <p:sldId id="347" r:id="rId49"/>
    <p:sldId id="349" r:id="rId50"/>
    <p:sldId id="413" r:id="rId51"/>
    <p:sldId id="414" r:id="rId52"/>
    <p:sldId id="415" r:id="rId53"/>
    <p:sldId id="418" r:id="rId54"/>
    <p:sldId id="416" r:id="rId55"/>
    <p:sldId id="402" r:id="rId56"/>
    <p:sldId id="366" r:id="rId57"/>
    <p:sldId id="367" r:id="rId58"/>
    <p:sldId id="368" r:id="rId59"/>
    <p:sldId id="369" r:id="rId60"/>
    <p:sldId id="370" r:id="rId61"/>
    <p:sldId id="371" r:id="rId62"/>
    <p:sldId id="372" r:id="rId63"/>
    <p:sldId id="373" r:id="rId64"/>
    <p:sldId id="374" r:id="rId65"/>
    <p:sldId id="375" r:id="rId66"/>
    <p:sldId id="376" r:id="rId67"/>
    <p:sldId id="377" r:id="rId68"/>
    <p:sldId id="378" r:id="rId69"/>
    <p:sldId id="379" r:id="rId70"/>
    <p:sldId id="427" r:id="rId71"/>
    <p:sldId id="428" r:id="rId72"/>
    <p:sldId id="430" r:id="rId73"/>
    <p:sldId id="431" r:id="rId74"/>
    <p:sldId id="380" r:id="rId75"/>
    <p:sldId id="381" r:id="rId76"/>
    <p:sldId id="382" r:id="rId77"/>
    <p:sldId id="383" r:id="rId78"/>
    <p:sldId id="384" r:id="rId79"/>
    <p:sldId id="385" r:id="rId80"/>
    <p:sldId id="386" r:id="rId81"/>
    <p:sldId id="387" r:id="rId82"/>
    <p:sldId id="388" r:id="rId83"/>
    <p:sldId id="389" r:id="rId84"/>
    <p:sldId id="390" r:id="rId85"/>
    <p:sldId id="391" r:id="rId86"/>
    <p:sldId id="392" r:id="rId87"/>
    <p:sldId id="393" r:id="rId88"/>
    <p:sldId id="394" r:id="rId89"/>
    <p:sldId id="395" r:id="rId90"/>
    <p:sldId id="396" r:id="rId91"/>
    <p:sldId id="397" r:id="rId92"/>
    <p:sldId id="398" r:id="rId93"/>
    <p:sldId id="399" r:id="rId94"/>
    <p:sldId id="400" r:id="rId95"/>
    <p:sldId id="432" r:id="rId96"/>
    <p:sldId id="433" r:id="rId97"/>
    <p:sldId id="434" r:id="rId98"/>
    <p:sldId id="435" r:id="rId99"/>
    <p:sldId id="436" r:id="rId100"/>
    <p:sldId id="437" r:id="rId101"/>
    <p:sldId id="438" r:id="rId102"/>
    <p:sldId id="439" r:id="rId103"/>
    <p:sldId id="440" r:id="rId104"/>
    <p:sldId id="441" r:id="rId105"/>
    <p:sldId id="442" r:id="rId106"/>
    <p:sldId id="443" r:id="rId107"/>
    <p:sldId id="444" r:id="rId108"/>
    <p:sldId id="445" r:id="rId109"/>
    <p:sldId id="446" r:id="rId110"/>
    <p:sldId id="447" r:id="rId111"/>
    <p:sldId id="448" r:id="rId112"/>
    <p:sldId id="449" r:id="rId113"/>
    <p:sldId id="450" r:id="rId114"/>
    <p:sldId id="451" r:id="rId115"/>
    <p:sldId id="452" r:id="rId116"/>
    <p:sldId id="453" r:id="rId117"/>
    <p:sldId id="454" r:id="rId118"/>
    <p:sldId id="455" r:id="rId119"/>
    <p:sldId id="456" r:id="rId120"/>
    <p:sldId id="457" r:id="rId121"/>
    <p:sldId id="458" r:id="rId122"/>
    <p:sldId id="459" r:id="rId123"/>
    <p:sldId id="460" r:id="rId124"/>
    <p:sldId id="461" r:id="rId125"/>
    <p:sldId id="462" r:id="rId126"/>
    <p:sldId id="463" r:id="rId127"/>
    <p:sldId id="464" r:id="rId128"/>
    <p:sldId id="465" r:id="rId129"/>
    <p:sldId id="466" r:id="rId130"/>
    <p:sldId id="467" r:id="rId131"/>
    <p:sldId id="468" r:id="rId132"/>
    <p:sldId id="469" r:id="rId133"/>
    <p:sldId id="470" r:id="rId13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53" autoAdjust="0"/>
    <p:restoredTop sz="83986" autoAdjust="0"/>
  </p:normalViewPr>
  <p:slideViewPr>
    <p:cSldViewPr>
      <p:cViewPr>
        <p:scale>
          <a:sx n="96" d="100"/>
          <a:sy n="96" d="100"/>
        </p:scale>
        <p:origin x="-630" y="-13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095501-73F2-41BA-85CC-22557878FAFE}" type="datetimeFigureOut">
              <a:rPr lang="en-IN" smtClean="0"/>
              <a:pPr/>
              <a:t>04-08-2020</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6130DD-32EB-4721-81EC-BC5717B4C7AA}" type="slidenum">
              <a:rPr lang="en-IN" smtClean="0"/>
              <a:pPr/>
              <a:t>‹#›</a:t>
            </a:fld>
            <a:endParaRPr lang="en-IN"/>
          </a:p>
        </p:txBody>
      </p:sp>
    </p:spTree>
    <p:extLst>
      <p:ext uri="{BB962C8B-B14F-4D97-AF65-F5344CB8AC3E}">
        <p14:creationId xmlns:p14="http://schemas.microsoft.com/office/powerpoint/2010/main" val="807249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earchnetworking.techtarget.com/definition/network"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s://searchapparchitecture.techtarget.com/definition/interoperability"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earchnetworking.techtarget.com/definition/network" TargetMode="External"/><Relationship Id="rId2" Type="http://schemas.openxmlformats.org/officeDocument/2006/relationships/slide" Target="../slides/slide107.xml"/><Relationship Id="rId1" Type="http://schemas.openxmlformats.org/officeDocument/2006/relationships/notesMaster" Target="../notesMasters/notesMaster1.xml"/><Relationship Id="rId4" Type="http://schemas.openxmlformats.org/officeDocument/2006/relationships/hyperlink" Target="https://searchapparchitecture.techtarget.com/definition/interoperability"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term telecommunication means communication at a</a:t>
            </a:r>
          </a:p>
          <a:p>
            <a:r>
              <a:rPr lang="en-US" dirty="0" smtClean="0"/>
              <a:t>distance. The word data refers to information presented</a:t>
            </a:r>
          </a:p>
          <a:p>
            <a:r>
              <a:rPr lang="en-US" dirty="0" smtClean="0"/>
              <a:t>in whatever form is agreed upon by the parties creating</a:t>
            </a:r>
          </a:p>
          <a:p>
            <a:r>
              <a:rPr lang="en-US" dirty="0" smtClean="0"/>
              <a:t>and using the data. Data communications are the</a:t>
            </a:r>
          </a:p>
          <a:p>
            <a:r>
              <a:rPr lang="en-US" dirty="0" smtClean="0"/>
              <a:t>exchange of data between two devices via some form of</a:t>
            </a:r>
          </a:p>
          <a:p>
            <a:r>
              <a:rPr lang="en-US" dirty="0" smtClean="0"/>
              <a:t>transmission medium such as a wire cable.</a:t>
            </a:r>
          </a:p>
          <a:p>
            <a:endParaRPr lang="en-US" dirty="0" smtClean="0"/>
          </a:p>
          <a:p>
            <a:endParaRPr lang="en-US" dirty="0" smtClean="0"/>
          </a:p>
          <a:p>
            <a:r>
              <a:rPr lang="en-US" dirty="0" smtClean="0"/>
              <a:t>Characteristics</a:t>
            </a:r>
          </a:p>
          <a:p>
            <a:r>
              <a:rPr lang="en-US" sz="1200" b="1" i="0" kern="1200" dirty="0" smtClean="0">
                <a:solidFill>
                  <a:schemeClr val="tx1"/>
                </a:solidFill>
                <a:effectLst/>
                <a:latin typeface="+mn-lt"/>
                <a:ea typeface="+mn-ea"/>
                <a:cs typeface="+mn-cs"/>
              </a:rPr>
              <a:t>1.Delivery. </a:t>
            </a:r>
            <a:r>
              <a:rPr lang="en-US" sz="1200" b="0" i="0" kern="1200" dirty="0" smtClean="0">
                <a:solidFill>
                  <a:schemeClr val="tx1"/>
                </a:solidFill>
                <a:effectLst/>
                <a:latin typeface="+mn-lt"/>
                <a:ea typeface="+mn-ea"/>
                <a:cs typeface="+mn-cs"/>
              </a:rPr>
              <a:t>The system must deliver data to the correct destination. Data must be received by the intended device or user and only by that device or user.</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2. </a:t>
            </a:r>
            <a:r>
              <a:rPr lang="en-US" sz="1200" b="1" i="0" kern="1200" dirty="0" smtClean="0">
                <a:solidFill>
                  <a:schemeClr val="tx1"/>
                </a:solidFill>
                <a:effectLst/>
                <a:latin typeface="+mn-lt"/>
                <a:ea typeface="+mn-ea"/>
                <a:cs typeface="+mn-cs"/>
              </a:rPr>
              <a:t>Accuracy.</a:t>
            </a:r>
            <a:r>
              <a:rPr lang="en-US" sz="1200" b="0" i="0" kern="1200" dirty="0" smtClean="0">
                <a:solidFill>
                  <a:schemeClr val="tx1"/>
                </a:solidFill>
                <a:effectLst/>
                <a:latin typeface="+mn-lt"/>
                <a:ea typeface="+mn-ea"/>
                <a:cs typeface="+mn-cs"/>
              </a:rPr>
              <a:t> The system must deliver the data accurately. Data that have been altered in transmission and left uncorrected are unusable.</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3. </a:t>
            </a:r>
            <a:r>
              <a:rPr lang="en-US" sz="1200" b="1" i="0" kern="1200" dirty="0" smtClean="0">
                <a:solidFill>
                  <a:schemeClr val="tx1"/>
                </a:solidFill>
                <a:effectLst/>
                <a:latin typeface="+mn-lt"/>
                <a:ea typeface="+mn-ea"/>
                <a:cs typeface="+mn-cs"/>
              </a:rPr>
              <a:t>Timeliness.</a:t>
            </a:r>
            <a:r>
              <a:rPr lang="en-US" sz="1200" b="0" i="0" kern="1200" dirty="0" smtClean="0">
                <a:solidFill>
                  <a:schemeClr val="tx1"/>
                </a:solidFill>
                <a:effectLst/>
                <a:latin typeface="+mn-lt"/>
                <a:ea typeface="+mn-ea"/>
                <a:cs typeface="+mn-cs"/>
              </a:rPr>
              <a:t> The system must deliver data in a timely manner. Data delivered late are useless. In the case of video and audio, timely delivery means delivering data as they are produced, in the same order that they are produced, and without significant delay. This kind of delivery is called real-time transmission.</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4. </a:t>
            </a:r>
            <a:r>
              <a:rPr lang="en-US" sz="1200" b="1" i="0" kern="1200" dirty="0" smtClean="0">
                <a:solidFill>
                  <a:schemeClr val="tx1"/>
                </a:solidFill>
                <a:effectLst/>
                <a:latin typeface="+mn-lt"/>
                <a:ea typeface="+mn-ea"/>
                <a:cs typeface="+mn-cs"/>
              </a:rPr>
              <a:t>Jitter.</a:t>
            </a:r>
            <a:r>
              <a:rPr lang="en-US" sz="1200" b="0" i="0" kern="1200" dirty="0" smtClean="0">
                <a:solidFill>
                  <a:schemeClr val="tx1"/>
                </a:solidFill>
                <a:effectLst/>
                <a:latin typeface="+mn-lt"/>
                <a:ea typeface="+mn-ea"/>
                <a:cs typeface="+mn-cs"/>
              </a:rPr>
              <a:t> Jitter refers to the variation in the packet arrival time. It is the uneven delay in the delivery of audio or video packets. For example, let us assume that video packets are sent every 30 </a:t>
            </a:r>
            <a:r>
              <a:rPr lang="en-US" sz="1200" b="0" i="0" kern="1200" dirty="0" err="1" smtClean="0">
                <a:solidFill>
                  <a:schemeClr val="tx1"/>
                </a:solidFill>
                <a:effectLst/>
                <a:latin typeface="+mn-lt"/>
                <a:ea typeface="+mn-ea"/>
                <a:cs typeface="+mn-cs"/>
              </a:rPr>
              <a:t>ms.</a:t>
            </a:r>
            <a:r>
              <a:rPr lang="en-US" sz="1200" b="0" i="0" kern="1200" dirty="0" smtClean="0">
                <a:solidFill>
                  <a:schemeClr val="tx1"/>
                </a:solidFill>
                <a:effectLst/>
                <a:latin typeface="+mn-lt"/>
                <a:ea typeface="+mn-ea"/>
                <a:cs typeface="+mn-cs"/>
              </a:rPr>
              <a:t> If some of the packets arrive with 30-ms delay and others with 40-ms delay, an uneven quality in the video is the result.</a:t>
            </a:r>
            <a:endParaRPr lang="en-US" dirty="0"/>
          </a:p>
        </p:txBody>
      </p:sp>
      <p:sp>
        <p:nvSpPr>
          <p:cNvPr id="4" name="Slide Number Placeholder 3"/>
          <p:cNvSpPr>
            <a:spLocks noGrp="1"/>
          </p:cNvSpPr>
          <p:nvPr>
            <p:ph type="sldNum" sz="quarter" idx="10"/>
          </p:nvPr>
        </p:nvSpPr>
        <p:spPr/>
        <p:txBody>
          <a:bodyPr/>
          <a:lstStyle/>
          <a:p>
            <a:fld id="{CF6130DD-32EB-4721-81EC-BC5717B4C7AA}" type="slidenum">
              <a:rPr lang="en-IN" smtClean="0"/>
              <a:pPr/>
              <a:t>4</a:t>
            </a:fld>
            <a:endParaRPr lang="en-IN"/>
          </a:p>
        </p:txBody>
      </p:sp>
    </p:spTree>
    <p:extLst>
      <p:ext uri="{BB962C8B-B14F-4D97-AF65-F5344CB8AC3E}">
        <p14:creationId xmlns:p14="http://schemas.microsoft.com/office/powerpoint/2010/main" val="314079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6130DD-32EB-4721-81EC-BC5717B4C7AA}" type="slidenum">
              <a:rPr lang="en-IN" smtClean="0"/>
              <a:pPr/>
              <a:t>36</a:t>
            </a:fld>
            <a:endParaRPr lang="en-IN"/>
          </a:p>
        </p:txBody>
      </p:sp>
    </p:spTree>
    <p:extLst>
      <p:ext uri="{BB962C8B-B14F-4D97-AF65-F5344CB8AC3E}">
        <p14:creationId xmlns:p14="http://schemas.microsoft.com/office/powerpoint/2010/main" val="5655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6130DD-32EB-4721-81EC-BC5717B4C7AA}" type="slidenum">
              <a:rPr lang="en-IN" smtClean="0"/>
              <a:pPr/>
              <a:t>42</a:t>
            </a:fld>
            <a:endParaRPr lang="en-IN"/>
          </a:p>
        </p:txBody>
      </p:sp>
    </p:spTree>
    <p:extLst>
      <p:ext uri="{BB962C8B-B14F-4D97-AF65-F5344CB8AC3E}">
        <p14:creationId xmlns:p14="http://schemas.microsoft.com/office/powerpoint/2010/main" val="3570185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 Internet Service Provider (ISP) is a company that provides Internet access by using copper, fiber, or even satellite communications to the customer.</a:t>
            </a:r>
          </a:p>
          <a:p>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Different types of ISP connections</a:t>
            </a:r>
          </a:p>
          <a:p>
            <a:pPr fontAlgn="base"/>
            <a:r>
              <a:rPr lang="en-US" sz="1200" b="0" i="0" kern="1200" dirty="0" smtClean="0">
                <a:solidFill>
                  <a:schemeClr val="tx1"/>
                </a:solidFill>
                <a:effectLst/>
                <a:latin typeface="+mn-lt"/>
                <a:ea typeface="+mn-ea"/>
                <a:cs typeface="+mn-cs"/>
              </a:rPr>
              <a:t>ISPs use a range of technologies to enable customers' connection to their network. The most common </a:t>
            </a:r>
            <a:r>
              <a:rPr lang="en-US" sz="1200" b="1" i="0" kern="1200" dirty="0" smtClean="0">
                <a:solidFill>
                  <a:schemeClr val="tx1"/>
                </a:solidFill>
                <a:effectLst/>
                <a:latin typeface="+mn-lt"/>
                <a:ea typeface="+mn-ea"/>
                <a:cs typeface="+mn-cs"/>
              </a:rPr>
              <a:t>types of internet connections</a:t>
            </a:r>
            <a:r>
              <a:rPr lang="en-US" sz="1200" b="0" i="0" kern="1200" dirty="0" smtClean="0">
                <a:solidFill>
                  <a:schemeClr val="tx1"/>
                </a:solidFill>
                <a:effectLst/>
                <a:latin typeface="+mn-lt"/>
                <a:ea typeface="+mn-ea"/>
                <a:cs typeface="+mn-cs"/>
              </a:rPr>
              <a:t> include:</a:t>
            </a:r>
          </a:p>
          <a:p>
            <a:pPr fontAlgn="base"/>
            <a:r>
              <a:rPr lang="en-US" sz="1200" b="0" i="0" kern="1200" dirty="0" smtClean="0">
                <a:solidFill>
                  <a:schemeClr val="tx1"/>
                </a:solidFill>
                <a:effectLst/>
                <a:latin typeface="+mn-lt"/>
                <a:ea typeface="+mn-ea"/>
                <a:cs typeface="+mn-cs"/>
              </a:rPr>
              <a:t>DSL (digital subscriber line)</a:t>
            </a:r>
          </a:p>
          <a:p>
            <a:pPr fontAlgn="base"/>
            <a:r>
              <a:rPr lang="en-US" sz="1200" b="0" i="0" kern="1200" dirty="0" smtClean="0">
                <a:solidFill>
                  <a:schemeClr val="tx1"/>
                </a:solidFill>
                <a:effectLst/>
                <a:latin typeface="+mn-lt"/>
                <a:ea typeface="+mn-ea"/>
                <a:cs typeface="+mn-cs"/>
              </a:rPr>
              <a:t>cable broadband</a:t>
            </a:r>
          </a:p>
          <a:p>
            <a:pPr fontAlgn="base"/>
            <a:r>
              <a:rPr lang="en-US" sz="1200" b="0" i="0" kern="1200" dirty="0" err="1" smtClean="0">
                <a:solidFill>
                  <a:schemeClr val="tx1"/>
                </a:solidFill>
                <a:effectLst/>
                <a:latin typeface="+mn-lt"/>
                <a:ea typeface="+mn-ea"/>
                <a:cs typeface="+mn-cs"/>
              </a:rPr>
              <a:t>fibre</a:t>
            </a:r>
            <a:r>
              <a:rPr lang="en-US" sz="1200" b="0" i="0" kern="1200" dirty="0" smtClean="0">
                <a:solidFill>
                  <a:schemeClr val="tx1"/>
                </a:solidFill>
                <a:effectLst/>
                <a:latin typeface="+mn-lt"/>
                <a:ea typeface="+mn-ea"/>
                <a:cs typeface="+mn-cs"/>
              </a:rPr>
              <a:t> optic broadband</a:t>
            </a:r>
          </a:p>
          <a:p>
            <a:pPr fontAlgn="base"/>
            <a:r>
              <a:rPr lang="en-US" sz="1200" b="0" i="0" kern="1200" dirty="0" smtClean="0">
                <a:solidFill>
                  <a:schemeClr val="tx1"/>
                </a:solidFill>
                <a:effectLst/>
                <a:latin typeface="+mn-lt"/>
                <a:ea typeface="+mn-ea"/>
                <a:cs typeface="+mn-cs"/>
              </a:rPr>
              <a:t>wireless or Wi-Fi broadband</a:t>
            </a:r>
          </a:p>
          <a:p>
            <a:pPr fontAlgn="base"/>
            <a:r>
              <a:rPr lang="en-US" sz="1200" b="0" i="0" kern="1200" dirty="0" smtClean="0">
                <a:solidFill>
                  <a:schemeClr val="tx1"/>
                </a:solidFill>
                <a:effectLst/>
                <a:latin typeface="+mn-lt"/>
                <a:ea typeface="+mn-ea"/>
                <a:cs typeface="+mn-cs"/>
              </a:rPr>
              <a:t>satellite and mobile broadband</a:t>
            </a:r>
          </a:p>
          <a:p>
            <a:pPr fontAlgn="base"/>
            <a:r>
              <a:rPr lang="en-US" sz="1200" b="0" i="0" kern="1200" dirty="0" smtClean="0">
                <a:solidFill>
                  <a:schemeClr val="tx1"/>
                </a:solidFill>
                <a:effectLst/>
                <a:latin typeface="+mn-lt"/>
                <a:ea typeface="+mn-ea"/>
                <a:cs typeface="+mn-cs"/>
              </a:rPr>
              <a:t>dedicated leased line</a:t>
            </a:r>
          </a:p>
          <a:p>
            <a:endParaRPr lang="en-US" dirty="0" smtClean="0"/>
          </a:p>
        </p:txBody>
      </p:sp>
      <p:sp>
        <p:nvSpPr>
          <p:cNvPr id="4" name="Slide Number Placeholder 3"/>
          <p:cNvSpPr>
            <a:spLocks noGrp="1"/>
          </p:cNvSpPr>
          <p:nvPr>
            <p:ph type="sldNum" sz="quarter" idx="10"/>
          </p:nvPr>
        </p:nvSpPr>
        <p:spPr/>
        <p:txBody>
          <a:bodyPr/>
          <a:lstStyle/>
          <a:p>
            <a:fld id="{CF6130DD-32EB-4721-81EC-BC5717B4C7AA}" type="slidenum">
              <a:rPr lang="en-IN" smtClean="0"/>
              <a:pPr/>
              <a:t>49</a:t>
            </a:fld>
            <a:endParaRPr lang="en-IN"/>
          </a:p>
        </p:txBody>
      </p:sp>
    </p:spTree>
    <p:extLst>
      <p:ext uri="{BB962C8B-B14F-4D97-AF65-F5344CB8AC3E}">
        <p14:creationId xmlns:p14="http://schemas.microsoft.com/office/powerpoint/2010/main" val="3600630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OSI (Open Systems Interconnection) is a reference model for how applications communicate over a </a:t>
            </a:r>
            <a:r>
              <a:rPr lang="en-US" sz="1200" b="0" i="0" u="sng" kern="1200" dirty="0" smtClean="0">
                <a:solidFill>
                  <a:schemeClr val="tx1"/>
                </a:solidFill>
                <a:effectLst/>
                <a:latin typeface="+mn-lt"/>
                <a:ea typeface="+mn-ea"/>
                <a:cs typeface="+mn-cs"/>
                <a:hlinkClick r:id="rId3"/>
              </a:rPr>
              <a:t>network</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A reference model is a conceptual framework for understanding relationships. The purpose of the OSI reference model is to guide vendors and developers so the digital communication products and software programs they create can </a:t>
            </a:r>
            <a:r>
              <a:rPr lang="en-US" sz="1200" b="0" i="0" u="sng" kern="1200" dirty="0" smtClean="0">
                <a:solidFill>
                  <a:schemeClr val="tx1"/>
                </a:solidFill>
                <a:effectLst/>
                <a:latin typeface="+mn-lt"/>
                <a:ea typeface="+mn-ea"/>
                <a:cs typeface="+mn-cs"/>
                <a:hlinkClick r:id="rId4"/>
              </a:rPr>
              <a:t>interoperate</a:t>
            </a:r>
            <a:r>
              <a:rPr lang="en-US" sz="1200" b="0" i="0" kern="1200" dirty="0" smtClean="0">
                <a:solidFill>
                  <a:schemeClr val="tx1"/>
                </a:solidFill>
                <a:effectLst/>
                <a:latin typeface="+mn-lt"/>
                <a:ea typeface="+mn-ea"/>
                <a:cs typeface="+mn-cs"/>
              </a:rPr>
              <a:t>, and to facilitate a clear framework that describes the functions of a networking or telecommunication system.</a:t>
            </a:r>
          </a:p>
          <a:p>
            <a:endParaRPr lang="en-US" dirty="0"/>
          </a:p>
        </p:txBody>
      </p:sp>
      <p:sp>
        <p:nvSpPr>
          <p:cNvPr id="4" name="Slide Number Placeholder 3"/>
          <p:cNvSpPr>
            <a:spLocks noGrp="1"/>
          </p:cNvSpPr>
          <p:nvPr>
            <p:ph type="sldNum" sz="quarter" idx="10"/>
          </p:nvPr>
        </p:nvSpPr>
        <p:spPr/>
        <p:txBody>
          <a:bodyPr/>
          <a:lstStyle/>
          <a:p>
            <a:fld id="{CF6130DD-32EB-4721-81EC-BC5717B4C7AA}" type="slidenum">
              <a:rPr lang="en-IN" smtClean="0"/>
              <a:pPr/>
              <a:t>68</a:t>
            </a:fld>
            <a:endParaRPr lang="en-IN"/>
          </a:p>
        </p:txBody>
      </p:sp>
    </p:spTree>
    <p:extLst>
      <p:ext uri="{BB962C8B-B14F-4D97-AF65-F5344CB8AC3E}">
        <p14:creationId xmlns:p14="http://schemas.microsoft.com/office/powerpoint/2010/main" val="4180489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6130DD-32EB-4721-81EC-BC5717B4C7AA}" type="slidenum">
              <a:rPr lang="en-IN" smtClean="0"/>
              <a:pPr/>
              <a:t>73</a:t>
            </a:fld>
            <a:endParaRPr lang="en-IN"/>
          </a:p>
        </p:txBody>
      </p:sp>
    </p:spTree>
    <p:extLst>
      <p:ext uri="{BB962C8B-B14F-4D97-AF65-F5344CB8AC3E}">
        <p14:creationId xmlns:p14="http://schemas.microsoft.com/office/powerpoint/2010/main" val="3701586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OSI (Open Systems Interconnection) is a reference model for how applications communicate over a </a:t>
            </a:r>
            <a:r>
              <a:rPr lang="en-US" sz="1200" b="0" i="0" u="sng" kern="1200" dirty="0" smtClean="0">
                <a:solidFill>
                  <a:schemeClr val="tx1"/>
                </a:solidFill>
                <a:effectLst/>
                <a:latin typeface="+mn-lt"/>
                <a:ea typeface="+mn-ea"/>
                <a:cs typeface="+mn-cs"/>
                <a:hlinkClick r:id="rId3"/>
              </a:rPr>
              <a:t>network</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A reference model is a conceptual framework for understanding relationships. The purpose of the OSI reference model is to guide vendors and developers so the digital communication products and software programs they create can </a:t>
            </a:r>
            <a:r>
              <a:rPr lang="en-US" sz="1200" b="0" i="0" u="sng" kern="1200" dirty="0" smtClean="0">
                <a:solidFill>
                  <a:schemeClr val="tx1"/>
                </a:solidFill>
                <a:effectLst/>
                <a:latin typeface="+mn-lt"/>
                <a:ea typeface="+mn-ea"/>
                <a:cs typeface="+mn-cs"/>
                <a:hlinkClick r:id="rId4"/>
              </a:rPr>
              <a:t>interoperate</a:t>
            </a:r>
            <a:r>
              <a:rPr lang="en-US" sz="1200" b="0" i="0" kern="1200" dirty="0" smtClean="0">
                <a:solidFill>
                  <a:schemeClr val="tx1"/>
                </a:solidFill>
                <a:effectLst/>
                <a:latin typeface="+mn-lt"/>
                <a:ea typeface="+mn-ea"/>
                <a:cs typeface="+mn-cs"/>
              </a:rPr>
              <a:t>, and to facilitate a clear framework that describes the functions of a networking or telecommunication system.</a:t>
            </a:r>
          </a:p>
          <a:p>
            <a:endParaRPr lang="en-US" dirty="0"/>
          </a:p>
        </p:txBody>
      </p:sp>
      <p:sp>
        <p:nvSpPr>
          <p:cNvPr id="4" name="Slide Number Placeholder 3"/>
          <p:cNvSpPr>
            <a:spLocks noGrp="1"/>
          </p:cNvSpPr>
          <p:nvPr>
            <p:ph type="sldNum" sz="quarter" idx="10"/>
          </p:nvPr>
        </p:nvSpPr>
        <p:spPr/>
        <p:txBody>
          <a:bodyPr/>
          <a:lstStyle/>
          <a:p>
            <a:fld id="{CF6130DD-32EB-4721-81EC-BC5717B4C7AA}" type="slidenum">
              <a:rPr lang="en-IN" smtClean="0"/>
              <a:pPr/>
              <a:t>107</a:t>
            </a:fld>
            <a:endParaRPr lang="en-IN"/>
          </a:p>
        </p:txBody>
      </p:sp>
    </p:spTree>
    <p:extLst>
      <p:ext uri="{BB962C8B-B14F-4D97-AF65-F5344CB8AC3E}">
        <p14:creationId xmlns:p14="http://schemas.microsoft.com/office/powerpoint/2010/main" val="4180489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6130DD-32EB-4721-81EC-BC5717B4C7AA}" type="slidenum">
              <a:rPr lang="en-IN" smtClean="0"/>
              <a:pPr/>
              <a:t>112</a:t>
            </a:fld>
            <a:endParaRPr lang="en-IN"/>
          </a:p>
        </p:txBody>
      </p:sp>
    </p:spTree>
    <p:extLst>
      <p:ext uri="{BB962C8B-B14F-4D97-AF65-F5344CB8AC3E}">
        <p14:creationId xmlns:p14="http://schemas.microsoft.com/office/powerpoint/2010/main" val="3701586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protocol defines a common set of rules and signals that computers on the network use to communicate. One of the most popular protocols for LANs is called Ethernet.</a:t>
            </a:r>
          </a:p>
          <a:p>
            <a:pPr algn="just" eaLnBrk="1" hangingPunct="1">
              <a:spcBef>
                <a:spcPct val="0"/>
              </a:spcBef>
              <a:buFontTx/>
              <a:buNone/>
            </a:pPr>
            <a:r>
              <a:rPr lang="en-US" altLang="en-US" sz="1200" b="1" dirty="0" smtClean="0">
                <a:latin typeface="Arial" pitchFamily="34" charset="0"/>
              </a:rPr>
              <a:t>Message :</a:t>
            </a:r>
            <a:r>
              <a:rPr lang="en-US" altLang="en-US" sz="1200" dirty="0" smtClean="0">
                <a:solidFill>
                  <a:srgbClr val="000000"/>
                </a:solidFill>
                <a:latin typeface="Arial" pitchFamily="34" charset="0"/>
              </a:rPr>
              <a:t> </a:t>
            </a:r>
            <a:r>
              <a:rPr lang="en-US" altLang="en-US" sz="1200" dirty="0" smtClean="0">
                <a:solidFill>
                  <a:srgbClr val="FF3300"/>
                </a:solidFill>
                <a:latin typeface="Arial" pitchFamily="34" charset="0"/>
              </a:rPr>
              <a:t>It is the data to be communicated. It consists of text, numbers, pictures, sound, or video or any combination of  these.</a:t>
            </a:r>
          </a:p>
          <a:p>
            <a:pPr algn="just" eaLnBrk="1" hangingPunct="1">
              <a:spcBef>
                <a:spcPct val="0"/>
              </a:spcBef>
              <a:buFontTx/>
              <a:buNone/>
            </a:pPr>
            <a:endParaRPr lang="en-US" altLang="en-US" sz="1200" dirty="0" smtClean="0">
              <a:solidFill>
                <a:srgbClr val="FF3300"/>
              </a:solidFill>
              <a:latin typeface="Arial" pitchFamily="34" charset="0"/>
            </a:endParaRPr>
          </a:p>
          <a:p>
            <a:pPr algn="just" eaLnBrk="1" hangingPunct="1">
              <a:spcBef>
                <a:spcPct val="0"/>
              </a:spcBef>
              <a:buFontTx/>
              <a:buNone/>
            </a:pPr>
            <a:r>
              <a:rPr lang="en-US" altLang="en-US" sz="1200" b="1" dirty="0" smtClean="0">
                <a:latin typeface="Arial" pitchFamily="34" charset="0"/>
              </a:rPr>
              <a:t>Sender :</a:t>
            </a:r>
            <a:r>
              <a:rPr lang="en-US" altLang="en-US" sz="1200" b="1" dirty="0" smtClean="0">
                <a:solidFill>
                  <a:srgbClr val="FF3300"/>
                </a:solidFill>
                <a:latin typeface="Arial" pitchFamily="34" charset="0"/>
              </a:rPr>
              <a:t> </a:t>
            </a:r>
            <a:r>
              <a:rPr lang="en-US" altLang="en-US" sz="1200" dirty="0" smtClean="0">
                <a:solidFill>
                  <a:srgbClr val="FF3300"/>
                </a:solidFill>
                <a:latin typeface="Arial" pitchFamily="34" charset="0"/>
              </a:rPr>
              <a:t>It is the</a:t>
            </a:r>
            <a:r>
              <a:rPr lang="en-US" altLang="en-US" sz="1200" b="1" dirty="0" smtClean="0">
                <a:solidFill>
                  <a:srgbClr val="FF3300"/>
                </a:solidFill>
                <a:latin typeface="Arial" pitchFamily="34" charset="0"/>
              </a:rPr>
              <a:t> </a:t>
            </a:r>
            <a:r>
              <a:rPr lang="en-US" altLang="en-US" sz="1200" dirty="0" smtClean="0">
                <a:solidFill>
                  <a:srgbClr val="FF3300"/>
                </a:solidFill>
                <a:latin typeface="Arial" pitchFamily="34" charset="0"/>
              </a:rPr>
              <a:t>device that sends the data message. It can be a computer, workstation, telephone handset, video camera.</a:t>
            </a:r>
          </a:p>
          <a:p>
            <a:pPr algn="just" eaLnBrk="1" hangingPunct="1">
              <a:spcBef>
                <a:spcPct val="0"/>
              </a:spcBef>
              <a:buFontTx/>
              <a:buNone/>
            </a:pPr>
            <a:r>
              <a:rPr lang="en-US" altLang="en-US" sz="1200" b="1" dirty="0" smtClean="0">
                <a:solidFill>
                  <a:srgbClr val="000000"/>
                </a:solidFill>
                <a:latin typeface="Arial" pitchFamily="34" charset="0"/>
              </a:rPr>
              <a:t> </a:t>
            </a:r>
            <a:endParaRPr lang="en-US" altLang="en-US" sz="1200" dirty="0" smtClean="0">
              <a:solidFill>
                <a:srgbClr val="000000"/>
              </a:solidFill>
              <a:latin typeface="Arial" pitchFamily="34" charset="0"/>
            </a:endParaRPr>
          </a:p>
          <a:p>
            <a:pPr algn="just" eaLnBrk="1" hangingPunct="1">
              <a:spcBef>
                <a:spcPct val="0"/>
              </a:spcBef>
              <a:buFontTx/>
              <a:buNone/>
            </a:pPr>
            <a:r>
              <a:rPr lang="en-US" altLang="en-US" sz="1200" b="1" dirty="0" smtClean="0">
                <a:latin typeface="Arial" pitchFamily="34" charset="0"/>
              </a:rPr>
              <a:t>Receiver :</a:t>
            </a:r>
            <a:r>
              <a:rPr lang="en-US" altLang="en-US" sz="1200" b="1" dirty="0" smtClean="0">
                <a:solidFill>
                  <a:srgbClr val="000000"/>
                </a:solidFill>
                <a:latin typeface="Arial" pitchFamily="34" charset="0"/>
              </a:rPr>
              <a:t> </a:t>
            </a:r>
            <a:r>
              <a:rPr lang="en-US" altLang="en-US" sz="1200" dirty="0" smtClean="0">
                <a:solidFill>
                  <a:srgbClr val="FF3300"/>
                </a:solidFill>
                <a:latin typeface="Arial" pitchFamily="34" charset="0"/>
              </a:rPr>
              <a:t>It is the device that receiver the message. It can be a computer, workstation, telephone, and television.</a:t>
            </a:r>
            <a:endParaRPr lang="en-US" altLang="en-US" sz="1200" b="1" dirty="0" smtClean="0">
              <a:solidFill>
                <a:srgbClr val="FF3300"/>
              </a:solidFill>
              <a:latin typeface="Arial" pitchFamily="34" charset="0"/>
            </a:endParaRPr>
          </a:p>
          <a:p>
            <a:pPr algn="just" eaLnBrk="1" hangingPunct="1">
              <a:spcBef>
                <a:spcPct val="0"/>
              </a:spcBef>
              <a:buFontTx/>
              <a:buNone/>
            </a:pPr>
            <a:r>
              <a:rPr lang="en-US" altLang="en-US" sz="1200" dirty="0" smtClean="0">
                <a:solidFill>
                  <a:srgbClr val="000000"/>
                </a:solidFill>
                <a:latin typeface="Arial" pitchFamily="34" charset="0"/>
              </a:rPr>
              <a:t> </a:t>
            </a:r>
            <a:endParaRPr lang="en-US" altLang="en-US" sz="1200" b="1" dirty="0" smtClean="0">
              <a:solidFill>
                <a:srgbClr val="000000"/>
              </a:solidFill>
              <a:latin typeface="Arial" pitchFamily="34" charset="0"/>
            </a:endParaRPr>
          </a:p>
          <a:p>
            <a:pPr algn="just" eaLnBrk="1" hangingPunct="1">
              <a:spcBef>
                <a:spcPct val="0"/>
              </a:spcBef>
              <a:buFontTx/>
              <a:buNone/>
            </a:pPr>
            <a:r>
              <a:rPr lang="en-US" altLang="en-US" sz="1200" b="1" dirty="0" smtClean="0">
                <a:latin typeface="Arial" pitchFamily="34" charset="0"/>
              </a:rPr>
              <a:t>Medium :</a:t>
            </a:r>
            <a:r>
              <a:rPr lang="en-US" altLang="en-US" sz="1200" dirty="0" smtClean="0">
                <a:solidFill>
                  <a:srgbClr val="000000"/>
                </a:solidFill>
                <a:latin typeface="Arial" pitchFamily="34" charset="0"/>
              </a:rPr>
              <a:t> </a:t>
            </a:r>
            <a:r>
              <a:rPr lang="en-US" altLang="en-US" sz="1200" dirty="0" smtClean="0">
                <a:solidFill>
                  <a:srgbClr val="FF3300"/>
                </a:solidFill>
                <a:latin typeface="Arial" pitchFamily="34" charset="0"/>
              </a:rPr>
              <a:t>Transmission medium is the physical path by which a message travels from sender to receiver. Example it consists of twisted pair wire, co axial cable, fiber optical, laser or radio waves.</a:t>
            </a:r>
            <a:endParaRPr lang="en-US" altLang="en-US" sz="1200" b="1" dirty="0" smtClean="0">
              <a:solidFill>
                <a:srgbClr val="FF3300"/>
              </a:solidFill>
              <a:latin typeface="Arial" pitchFamily="34" charset="0"/>
            </a:endParaRPr>
          </a:p>
          <a:p>
            <a:pPr algn="just" eaLnBrk="1" hangingPunct="1">
              <a:spcBef>
                <a:spcPct val="0"/>
              </a:spcBef>
              <a:buFontTx/>
              <a:buNone/>
            </a:pPr>
            <a:r>
              <a:rPr lang="en-US" altLang="en-US" sz="1200" dirty="0" smtClean="0">
                <a:solidFill>
                  <a:srgbClr val="000000"/>
                </a:solidFill>
                <a:latin typeface="Arial" pitchFamily="34" charset="0"/>
              </a:rPr>
              <a:t> </a:t>
            </a:r>
            <a:endParaRPr lang="en-US" altLang="en-US" sz="1200" b="1" dirty="0" smtClean="0">
              <a:solidFill>
                <a:srgbClr val="000000"/>
              </a:solidFill>
              <a:latin typeface="Arial" pitchFamily="34" charset="0"/>
            </a:endParaRPr>
          </a:p>
          <a:p>
            <a:pPr algn="just" eaLnBrk="1" hangingPunct="1">
              <a:spcBef>
                <a:spcPct val="0"/>
              </a:spcBef>
              <a:buFontTx/>
              <a:buNone/>
            </a:pPr>
            <a:r>
              <a:rPr lang="en-US" altLang="en-US" sz="1200" b="1" dirty="0" smtClean="0">
                <a:latin typeface="Arial" pitchFamily="34" charset="0"/>
              </a:rPr>
              <a:t>Protocol:</a:t>
            </a:r>
            <a:r>
              <a:rPr lang="en-US" altLang="en-US" sz="1200" dirty="0" smtClean="0">
                <a:solidFill>
                  <a:srgbClr val="000000"/>
                </a:solidFill>
                <a:latin typeface="Arial" pitchFamily="34" charset="0"/>
              </a:rPr>
              <a:t> </a:t>
            </a:r>
            <a:r>
              <a:rPr lang="en-US" altLang="en-US" sz="1200" dirty="0" smtClean="0">
                <a:solidFill>
                  <a:srgbClr val="FF3300"/>
                </a:solidFill>
                <a:latin typeface="Arial" pitchFamily="34" charset="0"/>
              </a:rPr>
              <a:t>It is a set of rules that govern data communication. Without a protocol  two devices are connected but not communicated.</a:t>
            </a:r>
            <a:endParaRPr lang="en-US" dirty="0"/>
          </a:p>
        </p:txBody>
      </p:sp>
      <p:sp>
        <p:nvSpPr>
          <p:cNvPr id="4" name="Slide Number Placeholder 3"/>
          <p:cNvSpPr>
            <a:spLocks noGrp="1"/>
          </p:cNvSpPr>
          <p:nvPr>
            <p:ph type="sldNum" sz="quarter" idx="10"/>
          </p:nvPr>
        </p:nvSpPr>
        <p:spPr/>
        <p:txBody>
          <a:bodyPr/>
          <a:lstStyle/>
          <a:p>
            <a:fld id="{CF6130DD-32EB-4721-81EC-BC5717B4C7AA}" type="slidenum">
              <a:rPr lang="en-IN" smtClean="0"/>
              <a:pPr/>
              <a:t>5</a:t>
            </a:fld>
            <a:endParaRPr lang="en-IN"/>
          </a:p>
        </p:txBody>
      </p:sp>
    </p:spTree>
    <p:extLst>
      <p:ext uri="{BB962C8B-B14F-4D97-AF65-F5344CB8AC3E}">
        <p14:creationId xmlns:p14="http://schemas.microsoft.com/office/powerpoint/2010/main" val="2325567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network is a set of devices (often referred to as nodes)</a:t>
            </a:r>
          </a:p>
          <a:p>
            <a:r>
              <a:rPr lang="en-US" sz="1200" b="0" i="0" kern="1200" dirty="0" smtClean="0">
                <a:solidFill>
                  <a:schemeClr val="tx1"/>
                </a:solidFill>
                <a:effectLst/>
                <a:latin typeface="+mn-lt"/>
                <a:ea typeface="+mn-ea"/>
                <a:cs typeface="+mn-cs"/>
              </a:rPr>
              <a:t>connected by communication links. A node can be a</a:t>
            </a:r>
          </a:p>
          <a:p>
            <a:r>
              <a:rPr lang="en-US" sz="1200" b="0" i="0" kern="1200" dirty="0" smtClean="0">
                <a:solidFill>
                  <a:schemeClr val="tx1"/>
                </a:solidFill>
                <a:effectLst/>
                <a:latin typeface="+mn-lt"/>
                <a:ea typeface="+mn-ea"/>
                <a:cs typeface="+mn-cs"/>
              </a:rPr>
              <a:t>computer, printer, or any other device capable of sending</a:t>
            </a:r>
          </a:p>
          <a:p>
            <a:r>
              <a:rPr lang="en-US" sz="1200" b="0" i="0" kern="1200" dirty="0" smtClean="0">
                <a:solidFill>
                  <a:schemeClr val="tx1"/>
                </a:solidFill>
                <a:effectLst/>
                <a:latin typeface="+mn-lt"/>
                <a:ea typeface="+mn-ea"/>
                <a:cs typeface="+mn-cs"/>
              </a:rPr>
              <a:t>and/or receiving data generated by other nodes on the</a:t>
            </a:r>
          </a:p>
          <a:p>
            <a:r>
              <a:rPr lang="en-US" sz="1200" b="0" i="0" kern="1200" dirty="0" smtClean="0">
                <a:solidFill>
                  <a:schemeClr val="tx1"/>
                </a:solidFill>
                <a:effectLst/>
                <a:latin typeface="+mn-lt"/>
                <a:ea typeface="+mn-ea"/>
                <a:cs typeface="+mn-cs"/>
              </a:rPr>
              <a:t>network. A link can be a cable, air, optical fiber, or any</a:t>
            </a:r>
          </a:p>
          <a:p>
            <a:r>
              <a:rPr lang="en-US" sz="1200" b="0" i="0" kern="1200" dirty="0" smtClean="0">
                <a:solidFill>
                  <a:schemeClr val="tx1"/>
                </a:solidFill>
                <a:effectLst/>
                <a:latin typeface="+mn-lt"/>
                <a:ea typeface="+mn-ea"/>
                <a:cs typeface="+mn-cs"/>
              </a:rPr>
              <a:t>medium which can transport a signal carrying</a:t>
            </a:r>
          </a:p>
          <a:p>
            <a:r>
              <a:rPr lang="en-US" sz="1200" b="0" i="0" kern="1200" dirty="0" smtClean="0">
                <a:solidFill>
                  <a:schemeClr val="tx1"/>
                </a:solidFill>
                <a:effectLst/>
                <a:latin typeface="+mn-lt"/>
                <a:ea typeface="+mn-ea"/>
                <a:cs typeface="+mn-cs"/>
              </a:rPr>
              <a:t>information.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Performance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Depends on Network Elements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Measured in terms of Delay and Throughput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Reliability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Failure rate of network components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Measured in terms of availability/robustness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Security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protection against corruption/loss of data due to:</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Errors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Malicious users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F6130DD-32EB-4721-81EC-BC5717B4C7AA}" type="slidenum">
              <a:rPr lang="en-IN" smtClean="0"/>
              <a:pPr/>
              <a:t>8</a:t>
            </a:fld>
            <a:endParaRPr lang="en-IN"/>
          </a:p>
        </p:txBody>
      </p:sp>
    </p:spTree>
    <p:extLst>
      <p:ext uri="{BB962C8B-B14F-4D97-AF65-F5344CB8AC3E}">
        <p14:creationId xmlns:p14="http://schemas.microsoft.com/office/powerpoint/2010/main" val="2146631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Physical Structures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Type of Connection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Point to Point - single transmitter and receiver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Multipoint - multiple recipients of single transmission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Physical Topology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Connection of devices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Type of transmission - unicast, </a:t>
            </a:r>
            <a:r>
              <a:rPr lang="en-US" sz="1200" b="0" i="0" kern="1200" dirty="0" err="1" smtClean="0">
                <a:solidFill>
                  <a:schemeClr val="tx1"/>
                </a:solidFill>
                <a:effectLst/>
                <a:latin typeface="+mn-lt"/>
                <a:ea typeface="+mn-ea"/>
                <a:cs typeface="+mn-cs"/>
              </a:rPr>
              <a:t>mulitcast</a:t>
            </a:r>
            <a:r>
              <a:rPr lang="en-US" sz="1200" b="0" i="0" kern="1200" dirty="0" smtClean="0">
                <a:solidFill>
                  <a:schemeClr val="tx1"/>
                </a:solidFill>
                <a:effectLst/>
                <a:latin typeface="+mn-lt"/>
                <a:ea typeface="+mn-ea"/>
                <a:cs typeface="+mn-cs"/>
              </a:rPr>
              <a:t>, broadcast</a:t>
            </a:r>
          </a:p>
          <a:p>
            <a:endParaRPr lang="en-US" dirty="0"/>
          </a:p>
        </p:txBody>
      </p:sp>
      <p:sp>
        <p:nvSpPr>
          <p:cNvPr id="4" name="Slide Number Placeholder 3"/>
          <p:cNvSpPr>
            <a:spLocks noGrp="1"/>
          </p:cNvSpPr>
          <p:nvPr>
            <p:ph type="sldNum" sz="quarter" idx="10"/>
          </p:nvPr>
        </p:nvSpPr>
        <p:spPr/>
        <p:txBody>
          <a:bodyPr/>
          <a:lstStyle/>
          <a:p>
            <a:fld id="{CF6130DD-32EB-4721-81EC-BC5717B4C7AA}" type="slidenum">
              <a:rPr lang="en-IN" smtClean="0"/>
              <a:pPr/>
              <a:t>10</a:t>
            </a:fld>
            <a:endParaRPr lang="en-IN"/>
          </a:p>
        </p:txBody>
      </p:sp>
    </p:spTree>
    <p:extLst>
      <p:ext uri="{BB962C8B-B14F-4D97-AF65-F5344CB8AC3E}">
        <p14:creationId xmlns:p14="http://schemas.microsoft.com/office/powerpoint/2010/main" val="94996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6130DD-32EB-4721-81EC-BC5717B4C7AA}" type="slidenum">
              <a:rPr lang="en-IN" smtClean="0"/>
              <a:pPr/>
              <a:t>12</a:t>
            </a:fld>
            <a:endParaRPr lang="en-IN"/>
          </a:p>
        </p:txBody>
      </p:sp>
    </p:spTree>
    <p:extLst>
      <p:ext uri="{BB962C8B-B14F-4D97-AF65-F5344CB8AC3E}">
        <p14:creationId xmlns:p14="http://schemas.microsoft.com/office/powerpoint/2010/main" val="919210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arrangement of a network which comprises of nodes and connecting lines via sender and receiver is referred as network topology. The various network topologies are</a:t>
            </a:r>
          </a:p>
          <a:p>
            <a:pPr fontAlgn="base"/>
            <a:r>
              <a:rPr lang="en-US" sz="1200" b="1" i="0" kern="1200" dirty="0" smtClean="0">
                <a:solidFill>
                  <a:schemeClr val="tx1"/>
                </a:solidFill>
                <a:effectLst/>
                <a:latin typeface="+mn-lt"/>
                <a:ea typeface="+mn-ea"/>
                <a:cs typeface="+mn-cs"/>
              </a:rPr>
              <a:t>a) Mesh Topology :</a:t>
            </a:r>
          </a:p>
          <a:p>
            <a:pPr fontAlgn="base"/>
            <a:r>
              <a:rPr lang="en-US" sz="1200" b="0" i="0" kern="1200" dirty="0" smtClean="0">
                <a:solidFill>
                  <a:schemeClr val="tx1"/>
                </a:solidFill>
                <a:effectLst/>
                <a:latin typeface="+mn-lt"/>
                <a:ea typeface="+mn-ea"/>
                <a:cs typeface="+mn-cs"/>
              </a:rPr>
              <a:t>In mesh topology, every device is connected to another device via particular </a:t>
            </a:r>
            <a:r>
              <a:rPr lang="en-US" sz="1200" b="0" i="0" kern="1200" dirty="0" err="1" smtClean="0">
                <a:solidFill>
                  <a:schemeClr val="tx1"/>
                </a:solidFill>
                <a:effectLst/>
                <a:latin typeface="+mn-lt"/>
                <a:ea typeface="+mn-ea"/>
                <a:cs typeface="+mn-cs"/>
              </a:rPr>
              <a:t>channe</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F6130DD-32EB-4721-81EC-BC5717B4C7AA}" type="slidenum">
              <a:rPr lang="en-IN" smtClean="0"/>
              <a:pPr/>
              <a:t>15</a:t>
            </a:fld>
            <a:endParaRPr lang="en-IN"/>
          </a:p>
        </p:txBody>
      </p:sp>
    </p:spTree>
    <p:extLst>
      <p:ext uri="{BB962C8B-B14F-4D97-AF65-F5344CB8AC3E}">
        <p14:creationId xmlns:p14="http://schemas.microsoft.com/office/powerpoint/2010/main" val="3064748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Classification of Computer Networks</a:t>
            </a:r>
          </a:p>
          <a:p>
            <a:r>
              <a:rPr lang="en-US" sz="1200" b="0" i="0" kern="1200" dirty="0" smtClean="0">
                <a:solidFill>
                  <a:schemeClr val="tx1"/>
                </a:solidFill>
                <a:effectLst/>
                <a:latin typeface="+mn-lt"/>
                <a:ea typeface="+mn-ea"/>
                <a:cs typeface="+mn-cs"/>
              </a:rPr>
              <a:t>Computer networks are classified based on various </a:t>
            </a:r>
            <a:r>
              <a:rPr lang="en-US" sz="1200" b="0" i="0" kern="1200" dirty="0" err="1" smtClean="0">
                <a:solidFill>
                  <a:schemeClr val="tx1"/>
                </a:solidFill>
                <a:effectLst/>
                <a:latin typeface="+mn-lt"/>
                <a:ea typeface="+mn-ea"/>
                <a:cs typeface="+mn-cs"/>
              </a:rPr>
              <a:t>factors.They</a:t>
            </a:r>
            <a:r>
              <a:rPr lang="en-US" sz="1200" b="0" i="0" kern="1200" dirty="0" smtClean="0">
                <a:solidFill>
                  <a:schemeClr val="tx1"/>
                </a:solidFill>
                <a:effectLst/>
                <a:latin typeface="+mn-lt"/>
                <a:ea typeface="+mn-ea"/>
                <a:cs typeface="+mn-cs"/>
              </a:rPr>
              <a:t> includes:</a:t>
            </a:r>
          </a:p>
          <a:p>
            <a:r>
              <a:rPr lang="en-US" sz="1200" b="0" i="0" kern="1200" dirty="0" smtClean="0">
                <a:solidFill>
                  <a:schemeClr val="tx1"/>
                </a:solidFill>
                <a:effectLst/>
                <a:latin typeface="+mn-lt"/>
                <a:ea typeface="+mn-ea"/>
                <a:cs typeface="+mn-cs"/>
              </a:rPr>
              <a:t>Geographical span</a:t>
            </a:r>
          </a:p>
          <a:p>
            <a:r>
              <a:rPr lang="en-US" sz="1200" b="0" i="0" kern="1200" dirty="0" smtClean="0">
                <a:solidFill>
                  <a:schemeClr val="tx1"/>
                </a:solidFill>
                <a:effectLst/>
                <a:latin typeface="+mn-lt"/>
                <a:ea typeface="+mn-ea"/>
                <a:cs typeface="+mn-cs"/>
              </a:rPr>
              <a:t>Inter-connectivity</a:t>
            </a:r>
          </a:p>
          <a:p>
            <a:r>
              <a:rPr lang="en-US" sz="1200" b="0" i="0" kern="1200" dirty="0" smtClean="0">
                <a:solidFill>
                  <a:schemeClr val="tx1"/>
                </a:solidFill>
                <a:effectLst/>
                <a:latin typeface="+mn-lt"/>
                <a:ea typeface="+mn-ea"/>
                <a:cs typeface="+mn-cs"/>
              </a:rPr>
              <a:t>Administration</a:t>
            </a:r>
          </a:p>
          <a:p>
            <a:r>
              <a:rPr lang="en-US" sz="1200" b="0" i="0" kern="1200" dirty="0" smtClean="0">
                <a:solidFill>
                  <a:schemeClr val="tx1"/>
                </a:solidFill>
                <a:effectLst/>
                <a:latin typeface="+mn-lt"/>
                <a:ea typeface="+mn-ea"/>
                <a:cs typeface="+mn-cs"/>
              </a:rPr>
              <a:t>Architecture</a:t>
            </a:r>
          </a:p>
          <a:p>
            <a:r>
              <a:rPr lang="en-US" sz="1200" b="0" i="0" kern="1200" dirty="0" smtClean="0">
                <a:solidFill>
                  <a:schemeClr val="tx1"/>
                </a:solidFill>
                <a:effectLst/>
                <a:latin typeface="+mn-lt"/>
                <a:ea typeface="+mn-ea"/>
                <a:cs typeface="+mn-cs"/>
              </a:rPr>
              <a:t>Geographical Span</a:t>
            </a:r>
          </a:p>
          <a:p>
            <a:r>
              <a:rPr lang="en-US" sz="1200" b="0" i="0" kern="1200" dirty="0" smtClean="0">
                <a:solidFill>
                  <a:schemeClr val="tx1"/>
                </a:solidFill>
                <a:effectLst/>
                <a:latin typeface="+mn-lt"/>
                <a:ea typeface="+mn-ea"/>
                <a:cs typeface="+mn-cs"/>
              </a:rPr>
              <a:t>Geographically a network can be seen in one of the following categories:</a:t>
            </a:r>
          </a:p>
          <a:p>
            <a:r>
              <a:rPr lang="en-US" sz="1200" b="0" i="0" kern="1200" dirty="0" smtClean="0">
                <a:solidFill>
                  <a:schemeClr val="tx1"/>
                </a:solidFill>
                <a:effectLst/>
                <a:latin typeface="+mn-lt"/>
                <a:ea typeface="+mn-ea"/>
                <a:cs typeface="+mn-cs"/>
              </a:rPr>
              <a:t>It may be spanned across your table, among Bluetooth enabled devices,. Ranging not more than few meters.</a:t>
            </a:r>
          </a:p>
          <a:p>
            <a:r>
              <a:rPr lang="en-US" sz="1200" b="0" i="0" kern="1200" dirty="0" smtClean="0">
                <a:solidFill>
                  <a:schemeClr val="tx1"/>
                </a:solidFill>
                <a:effectLst/>
                <a:latin typeface="+mn-lt"/>
                <a:ea typeface="+mn-ea"/>
                <a:cs typeface="+mn-cs"/>
              </a:rPr>
              <a:t>It may be spanned across a whole building, including intermediate devices to connect all floors.</a:t>
            </a:r>
          </a:p>
          <a:p>
            <a:r>
              <a:rPr lang="en-US" sz="1200" b="0" i="0" kern="1200" dirty="0" smtClean="0">
                <a:solidFill>
                  <a:schemeClr val="tx1"/>
                </a:solidFill>
                <a:effectLst/>
                <a:latin typeface="+mn-lt"/>
                <a:ea typeface="+mn-ea"/>
                <a:cs typeface="+mn-cs"/>
              </a:rPr>
              <a:t>It may be spanned across a whole city.</a:t>
            </a:r>
          </a:p>
          <a:p>
            <a:r>
              <a:rPr lang="en-US" sz="1200" b="0" i="0" kern="1200" dirty="0" smtClean="0">
                <a:solidFill>
                  <a:schemeClr val="tx1"/>
                </a:solidFill>
                <a:effectLst/>
                <a:latin typeface="+mn-lt"/>
                <a:ea typeface="+mn-ea"/>
                <a:cs typeface="+mn-cs"/>
              </a:rPr>
              <a:t>It may be spanned across multiple cities or provinces.</a:t>
            </a:r>
          </a:p>
          <a:p>
            <a:r>
              <a:rPr lang="en-US" sz="1200" b="0" i="0" kern="1200" dirty="0" smtClean="0">
                <a:solidFill>
                  <a:schemeClr val="tx1"/>
                </a:solidFill>
                <a:effectLst/>
                <a:latin typeface="+mn-lt"/>
                <a:ea typeface="+mn-ea"/>
                <a:cs typeface="+mn-cs"/>
              </a:rPr>
              <a:t>It may be one network covering whole world.</a:t>
            </a:r>
          </a:p>
          <a:p>
            <a:r>
              <a:rPr lang="en-US" sz="1200" b="0" i="0" kern="1200" dirty="0" smtClean="0">
                <a:solidFill>
                  <a:schemeClr val="tx1"/>
                </a:solidFill>
                <a:effectLst/>
                <a:latin typeface="+mn-lt"/>
                <a:ea typeface="+mn-ea"/>
                <a:cs typeface="+mn-cs"/>
              </a:rPr>
              <a:t>Inter-Connectivity</a:t>
            </a:r>
          </a:p>
          <a:p>
            <a:r>
              <a:rPr lang="en-US" sz="1200" b="0" i="0" kern="1200" dirty="0" smtClean="0">
                <a:solidFill>
                  <a:schemeClr val="tx1"/>
                </a:solidFill>
                <a:effectLst/>
                <a:latin typeface="+mn-lt"/>
                <a:ea typeface="+mn-ea"/>
                <a:cs typeface="+mn-cs"/>
              </a:rPr>
              <a:t>Components of a network can be connected to each other differently in some fashion. By connectedness we mean either logically , physically , or both ways.</a:t>
            </a:r>
          </a:p>
          <a:p>
            <a:r>
              <a:rPr lang="en-US" sz="1200" b="0" i="0" kern="1200" dirty="0" smtClean="0">
                <a:solidFill>
                  <a:schemeClr val="tx1"/>
                </a:solidFill>
                <a:effectLst/>
                <a:latin typeface="+mn-lt"/>
                <a:ea typeface="+mn-ea"/>
                <a:cs typeface="+mn-cs"/>
              </a:rPr>
              <a:t>Every single device can be connected to every other device on network, making the network mesh.</a:t>
            </a:r>
          </a:p>
          <a:p>
            <a:r>
              <a:rPr lang="en-US" sz="1200" b="0" i="0" kern="1200" dirty="0" smtClean="0">
                <a:solidFill>
                  <a:schemeClr val="tx1"/>
                </a:solidFill>
                <a:effectLst/>
                <a:latin typeface="+mn-lt"/>
                <a:ea typeface="+mn-ea"/>
                <a:cs typeface="+mn-cs"/>
              </a:rPr>
              <a:t>All devices can be connected to a single medium but geographically disconnected, created bus like structure.</a:t>
            </a:r>
          </a:p>
          <a:p>
            <a:r>
              <a:rPr lang="en-US" sz="1200" b="0" i="0" kern="1200" dirty="0" smtClean="0">
                <a:solidFill>
                  <a:schemeClr val="tx1"/>
                </a:solidFill>
                <a:effectLst/>
                <a:latin typeface="+mn-lt"/>
                <a:ea typeface="+mn-ea"/>
                <a:cs typeface="+mn-cs"/>
              </a:rPr>
              <a:t>Each device is connected to its left and right peers only, creating linear structure.</a:t>
            </a:r>
          </a:p>
          <a:p>
            <a:r>
              <a:rPr lang="en-US" sz="1200" b="0" i="0" kern="1200" dirty="0" smtClean="0">
                <a:solidFill>
                  <a:schemeClr val="tx1"/>
                </a:solidFill>
                <a:effectLst/>
                <a:latin typeface="+mn-lt"/>
                <a:ea typeface="+mn-ea"/>
                <a:cs typeface="+mn-cs"/>
              </a:rPr>
              <a:t>All devices connected together with a single device, creating star like structure.</a:t>
            </a:r>
          </a:p>
          <a:p>
            <a:r>
              <a:rPr lang="en-US" sz="1200" b="0" i="0" kern="1200" dirty="0" smtClean="0">
                <a:solidFill>
                  <a:schemeClr val="tx1"/>
                </a:solidFill>
                <a:effectLst/>
                <a:latin typeface="+mn-lt"/>
                <a:ea typeface="+mn-ea"/>
                <a:cs typeface="+mn-cs"/>
              </a:rPr>
              <a:t>All devices connected arbitrarily using all previous ways to connect each other, resulting in a hybrid structure.</a:t>
            </a:r>
          </a:p>
          <a:p>
            <a:r>
              <a:rPr lang="en-US" sz="1200" b="0" i="0" kern="1200" dirty="0" smtClean="0">
                <a:solidFill>
                  <a:schemeClr val="tx1"/>
                </a:solidFill>
                <a:effectLst/>
                <a:latin typeface="+mn-lt"/>
                <a:ea typeface="+mn-ea"/>
                <a:cs typeface="+mn-cs"/>
              </a:rPr>
              <a:t>Administration</a:t>
            </a:r>
          </a:p>
          <a:p>
            <a:r>
              <a:rPr lang="en-US" sz="1200" b="0" i="0" kern="1200" dirty="0" smtClean="0">
                <a:solidFill>
                  <a:schemeClr val="tx1"/>
                </a:solidFill>
                <a:effectLst/>
                <a:latin typeface="+mn-lt"/>
                <a:ea typeface="+mn-ea"/>
                <a:cs typeface="+mn-cs"/>
              </a:rPr>
              <a:t>From an administrator’s point of view, a network can be private network which belongs a single autonomous system and cannot be accessed outside its physical or logical </a:t>
            </a:r>
            <a:r>
              <a:rPr lang="en-US" sz="1200" b="0" i="0" kern="1200" dirty="0" err="1" smtClean="0">
                <a:solidFill>
                  <a:schemeClr val="tx1"/>
                </a:solidFill>
                <a:effectLst/>
                <a:latin typeface="+mn-lt"/>
                <a:ea typeface="+mn-ea"/>
                <a:cs typeface="+mn-cs"/>
              </a:rPr>
              <a:t>domain.A</a:t>
            </a:r>
            <a:r>
              <a:rPr lang="en-US" sz="1200" b="0" i="0" kern="1200" dirty="0" smtClean="0">
                <a:solidFill>
                  <a:schemeClr val="tx1"/>
                </a:solidFill>
                <a:effectLst/>
                <a:latin typeface="+mn-lt"/>
                <a:ea typeface="+mn-ea"/>
                <a:cs typeface="+mn-cs"/>
              </a:rPr>
              <a:t> network can be public which is accessed by all.</a:t>
            </a:r>
          </a:p>
          <a:p>
            <a:r>
              <a:rPr lang="en-US" sz="1200" b="0" i="0" kern="1200" dirty="0" smtClean="0">
                <a:solidFill>
                  <a:schemeClr val="tx1"/>
                </a:solidFill>
                <a:effectLst/>
                <a:latin typeface="+mn-lt"/>
                <a:ea typeface="+mn-ea"/>
                <a:cs typeface="+mn-cs"/>
              </a:rPr>
              <a:t>Network Architecture</a:t>
            </a:r>
          </a:p>
          <a:p>
            <a:r>
              <a:rPr lang="en-US" sz="1200" b="0" i="0" kern="1200" dirty="0" smtClean="0">
                <a:solidFill>
                  <a:schemeClr val="tx1"/>
                </a:solidFill>
                <a:effectLst/>
                <a:latin typeface="+mn-lt"/>
                <a:ea typeface="+mn-ea"/>
                <a:cs typeface="+mn-cs"/>
              </a:rPr>
              <a:t>Computer networks can be discriminated into various types such as Client-</a:t>
            </a:r>
            <a:r>
              <a:rPr lang="en-US" sz="1200" b="0" i="0" kern="1200" dirty="0" err="1" smtClean="0">
                <a:solidFill>
                  <a:schemeClr val="tx1"/>
                </a:solidFill>
                <a:effectLst/>
                <a:latin typeface="+mn-lt"/>
                <a:ea typeface="+mn-ea"/>
                <a:cs typeface="+mn-cs"/>
              </a:rPr>
              <a:t>Server,peer</a:t>
            </a:r>
            <a:r>
              <a:rPr lang="en-US" sz="1200" b="0" i="0" kern="1200" dirty="0" smtClean="0">
                <a:solidFill>
                  <a:schemeClr val="tx1"/>
                </a:solidFill>
                <a:effectLst/>
                <a:latin typeface="+mn-lt"/>
                <a:ea typeface="+mn-ea"/>
                <a:cs typeface="+mn-cs"/>
              </a:rPr>
              <a:t>-to-peer or hybrid, depending upon its architecture.</a:t>
            </a:r>
          </a:p>
          <a:p>
            <a:r>
              <a:rPr lang="en-US" sz="1200" b="0" i="0" kern="1200" dirty="0" smtClean="0">
                <a:solidFill>
                  <a:schemeClr val="tx1"/>
                </a:solidFill>
                <a:effectLst/>
                <a:latin typeface="+mn-lt"/>
                <a:ea typeface="+mn-ea"/>
                <a:cs typeface="+mn-cs"/>
              </a:rPr>
              <a:t>There can be one or more systems acting as Server. Other being Client, requests the Server to serve </a:t>
            </a:r>
            <a:r>
              <a:rPr lang="en-US" sz="1200" b="0" i="0" kern="1200" dirty="0" err="1" smtClean="0">
                <a:solidFill>
                  <a:schemeClr val="tx1"/>
                </a:solidFill>
                <a:effectLst/>
                <a:latin typeface="+mn-lt"/>
                <a:ea typeface="+mn-ea"/>
                <a:cs typeface="+mn-cs"/>
              </a:rPr>
              <a:t>requests.Server</a:t>
            </a:r>
            <a:r>
              <a:rPr lang="en-US" sz="1200" b="0" i="0" kern="1200" dirty="0" smtClean="0">
                <a:solidFill>
                  <a:schemeClr val="tx1"/>
                </a:solidFill>
                <a:effectLst/>
                <a:latin typeface="+mn-lt"/>
                <a:ea typeface="+mn-ea"/>
                <a:cs typeface="+mn-cs"/>
              </a:rPr>
              <a:t> takes and processes request on behalf of Clients.</a:t>
            </a:r>
          </a:p>
          <a:p>
            <a:r>
              <a:rPr lang="en-US" sz="1200" b="0" i="0" kern="1200" dirty="0" smtClean="0">
                <a:solidFill>
                  <a:schemeClr val="tx1"/>
                </a:solidFill>
                <a:effectLst/>
                <a:latin typeface="+mn-lt"/>
                <a:ea typeface="+mn-ea"/>
                <a:cs typeface="+mn-cs"/>
              </a:rPr>
              <a:t>Two systems can be connected Point-to-Point, or in back-to-back fashion. They both reside at the same level and called peers.</a:t>
            </a:r>
          </a:p>
          <a:p>
            <a:r>
              <a:rPr lang="en-US" sz="1200" b="0" i="0" kern="1200" dirty="0" smtClean="0">
                <a:solidFill>
                  <a:schemeClr val="tx1"/>
                </a:solidFill>
                <a:effectLst/>
                <a:latin typeface="+mn-lt"/>
                <a:ea typeface="+mn-ea"/>
                <a:cs typeface="+mn-cs"/>
              </a:rPr>
              <a:t>There can be hybrid network which involves network architecture of both the above types.</a:t>
            </a:r>
          </a:p>
          <a:p>
            <a:r>
              <a:rPr lang="en-US" sz="1200" b="0" i="0" kern="1200" dirty="0" smtClean="0">
                <a:solidFill>
                  <a:schemeClr val="tx1"/>
                </a:solidFill>
                <a:effectLst/>
                <a:latin typeface="+mn-lt"/>
                <a:ea typeface="+mn-ea"/>
                <a:cs typeface="+mn-cs"/>
              </a:rPr>
              <a:t>Network Applications</a:t>
            </a:r>
          </a:p>
          <a:p>
            <a:r>
              <a:rPr lang="en-US" sz="1200" b="0" i="0" kern="1200" dirty="0" smtClean="0">
                <a:solidFill>
                  <a:schemeClr val="tx1"/>
                </a:solidFill>
                <a:effectLst/>
                <a:latin typeface="+mn-lt"/>
                <a:ea typeface="+mn-ea"/>
                <a:cs typeface="+mn-cs"/>
              </a:rPr>
              <a:t>Computer systems and peripherals are connected to form a </a:t>
            </a:r>
            <a:r>
              <a:rPr lang="en-US" sz="1200" b="0" i="0" kern="1200" dirty="0" err="1" smtClean="0">
                <a:solidFill>
                  <a:schemeClr val="tx1"/>
                </a:solidFill>
                <a:effectLst/>
                <a:latin typeface="+mn-lt"/>
                <a:ea typeface="+mn-ea"/>
                <a:cs typeface="+mn-cs"/>
              </a:rPr>
              <a:t>network.They</a:t>
            </a:r>
            <a:r>
              <a:rPr lang="en-US" sz="1200" b="0" i="0" kern="1200" dirty="0" smtClean="0">
                <a:solidFill>
                  <a:schemeClr val="tx1"/>
                </a:solidFill>
                <a:effectLst/>
                <a:latin typeface="+mn-lt"/>
                <a:ea typeface="+mn-ea"/>
                <a:cs typeface="+mn-cs"/>
              </a:rPr>
              <a:t> provide numerous advantages:</a:t>
            </a:r>
          </a:p>
          <a:p>
            <a:r>
              <a:rPr lang="en-US" sz="1200" b="0" i="0" kern="1200" dirty="0" smtClean="0">
                <a:solidFill>
                  <a:schemeClr val="tx1"/>
                </a:solidFill>
                <a:effectLst/>
                <a:latin typeface="+mn-lt"/>
                <a:ea typeface="+mn-ea"/>
                <a:cs typeface="+mn-cs"/>
              </a:rPr>
              <a:t>Resource sharing such as printers and storage devices</a:t>
            </a:r>
          </a:p>
          <a:p>
            <a:r>
              <a:rPr lang="en-US" sz="1200" b="0" i="0" kern="1200" dirty="0" smtClean="0">
                <a:solidFill>
                  <a:schemeClr val="tx1"/>
                </a:solidFill>
                <a:effectLst/>
                <a:latin typeface="+mn-lt"/>
                <a:ea typeface="+mn-ea"/>
                <a:cs typeface="+mn-cs"/>
              </a:rPr>
              <a:t>Exchange of information by means of e-Mails and FTP</a:t>
            </a:r>
          </a:p>
          <a:p>
            <a:r>
              <a:rPr lang="en-US" sz="1200" b="0" i="0" kern="1200" dirty="0" smtClean="0">
                <a:solidFill>
                  <a:schemeClr val="tx1"/>
                </a:solidFill>
                <a:effectLst/>
                <a:latin typeface="+mn-lt"/>
                <a:ea typeface="+mn-ea"/>
                <a:cs typeface="+mn-cs"/>
              </a:rPr>
              <a:t>Information sharing by using Web or Internet</a:t>
            </a:r>
          </a:p>
          <a:p>
            <a:r>
              <a:rPr lang="en-US" sz="1200" b="0" i="0" kern="1200" dirty="0" smtClean="0">
                <a:solidFill>
                  <a:schemeClr val="tx1"/>
                </a:solidFill>
                <a:effectLst/>
                <a:latin typeface="+mn-lt"/>
                <a:ea typeface="+mn-ea"/>
                <a:cs typeface="+mn-cs"/>
              </a:rPr>
              <a:t>Interaction with other users using dynamic web pages</a:t>
            </a:r>
          </a:p>
          <a:p>
            <a:r>
              <a:rPr lang="en-US" sz="1200" b="0" i="0" kern="1200" dirty="0" smtClean="0">
                <a:solidFill>
                  <a:schemeClr val="tx1"/>
                </a:solidFill>
                <a:effectLst/>
                <a:latin typeface="+mn-lt"/>
                <a:ea typeface="+mn-ea"/>
                <a:cs typeface="+mn-cs"/>
              </a:rPr>
              <a:t>IP phones</a:t>
            </a:r>
          </a:p>
          <a:p>
            <a:r>
              <a:rPr lang="en-US" sz="1200" b="0" i="0" kern="1200" dirty="0" smtClean="0">
                <a:solidFill>
                  <a:schemeClr val="tx1"/>
                </a:solidFill>
                <a:effectLst/>
                <a:latin typeface="+mn-lt"/>
                <a:ea typeface="+mn-ea"/>
                <a:cs typeface="+mn-cs"/>
              </a:rPr>
              <a:t>Video conferences</a:t>
            </a:r>
          </a:p>
          <a:p>
            <a:r>
              <a:rPr lang="en-US" sz="1200" b="0" i="0" kern="1200" dirty="0" smtClean="0">
                <a:solidFill>
                  <a:schemeClr val="tx1"/>
                </a:solidFill>
                <a:effectLst/>
                <a:latin typeface="+mn-lt"/>
                <a:ea typeface="+mn-ea"/>
                <a:cs typeface="+mn-cs"/>
              </a:rPr>
              <a:t>Parallel computing</a:t>
            </a:r>
          </a:p>
          <a:p>
            <a:r>
              <a:rPr lang="en-US" sz="1200" b="0" i="0" kern="1200" dirty="0" smtClean="0">
                <a:solidFill>
                  <a:schemeClr val="tx1"/>
                </a:solidFill>
                <a:effectLst/>
                <a:latin typeface="+mn-lt"/>
                <a:ea typeface="+mn-ea"/>
                <a:cs typeface="+mn-cs"/>
              </a:rPr>
              <a:t>Instant messaging</a:t>
            </a:r>
          </a:p>
          <a:p>
            <a:endParaRPr lang="en-US" dirty="0"/>
          </a:p>
        </p:txBody>
      </p:sp>
      <p:sp>
        <p:nvSpPr>
          <p:cNvPr id="4" name="Slide Number Placeholder 3"/>
          <p:cNvSpPr>
            <a:spLocks noGrp="1"/>
          </p:cNvSpPr>
          <p:nvPr>
            <p:ph type="sldNum" sz="quarter" idx="10"/>
          </p:nvPr>
        </p:nvSpPr>
        <p:spPr/>
        <p:txBody>
          <a:bodyPr/>
          <a:lstStyle/>
          <a:p>
            <a:fld id="{CF6130DD-32EB-4721-81EC-BC5717B4C7AA}" type="slidenum">
              <a:rPr lang="en-IN" smtClean="0"/>
              <a:pPr/>
              <a:t>24</a:t>
            </a:fld>
            <a:endParaRPr lang="en-IN"/>
          </a:p>
        </p:txBody>
      </p:sp>
    </p:spTree>
    <p:extLst>
      <p:ext uri="{BB962C8B-B14F-4D97-AF65-F5344CB8AC3E}">
        <p14:creationId xmlns:p14="http://schemas.microsoft.com/office/powerpoint/2010/main" val="3170264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 typeface="Arial" charset="0"/>
              <a:buChar char="•"/>
              <a:defRPr/>
            </a:pPr>
            <a:r>
              <a:rPr lang="en-US" altLang="zh-CN" sz="1200" kern="1200" dirty="0" smtClean="0">
                <a:solidFill>
                  <a:schemeClr val="tx1"/>
                </a:solidFill>
                <a:latin typeface="+mn-lt"/>
                <a:ea typeface="+mn-ea"/>
                <a:cs typeface="+mn-cs"/>
              </a:rPr>
              <a:t>Network Hardware (Scale Perspective)</a:t>
            </a:r>
          </a:p>
          <a:p>
            <a:pPr lvl="1" eaLnBrk="1" hangingPunct="1">
              <a:buFont typeface="Arial" charset="0"/>
              <a:buChar char="–"/>
              <a:defRPr/>
            </a:pPr>
            <a:r>
              <a:rPr lang="en-US" altLang="zh-CN" sz="1200" kern="1200" dirty="0" smtClean="0">
                <a:solidFill>
                  <a:schemeClr val="tx1"/>
                </a:solidFill>
                <a:latin typeface="+mn-lt"/>
                <a:ea typeface="+mn-ea"/>
                <a:cs typeface="+mn-cs"/>
              </a:rPr>
              <a:t>personal area networks (1m)</a:t>
            </a:r>
          </a:p>
          <a:p>
            <a:pPr lvl="1" eaLnBrk="1" hangingPunct="1">
              <a:buFont typeface="Arial" charset="0"/>
              <a:buChar char="–"/>
              <a:defRPr/>
            </a:pPr>
            <a:r>
              <a:rPr lang="en-US" altLang="zh-CN" sz="1200" kern="1200" dirty="0" smtClean="0">
                <a:solidFill>
                  <a:schemeClr val="tx1"/>
                </a:solidFill>
                <a:latin typeface="+mn-lt"/>
                <a:ea typeface="+mn-ea"/>
                <a:cs typeface="+mn-cs"/>
              </a:rPr>
              <a:t>LAN: local area networks (10m ~ 1km)</a:t>
            </a:r>
          </a:p>
          <a:p>
            <a:pPr lvl="1" eaLnBrk="1" hangingPunct="1">
              <a:buFont typeface="Arial" charset="0"/>
              <a:buChar char="–"/>
              <a:defRPr/>
            </a:pPr>
            <a:r>
              <a:rPr lang="en-US" altLang="zh-CN" sz="1200" kern="1200" dirty="0" smtClean="0">
                <a:solidFill>
                  <a:schemeClr val="tx1"/>
                </a:solidFill>
                <a:latin typeface="+mn-lt"/>
                <a:ea typeface="+mn-ea"/>
                <a:cs typeface="+mn-cs"/>
              </a:rPr>
              <a:t>MAN: metropolitan area networks (10km)</a:t>
            </a:r>
          </a:p>
          <a:p>
            <a:pPr lvl="1" eaLnBrk="1" hangingPunct="1">
              <a:buFont typeface="Arial" charset="0"/>
              <a:buChar char="–"/>
              <a:defRPr/>
            </a:pPr>
            <a:r>
              <a:rPr lang="en-US" altLang="zh-CN" sz="1200" kern="1200" dirty="0" smtClean="0">
                <a:solidFill>
                  <a:schemeClr val="tx1"/>
                </a:solidFill>
                <a:latin typeface="+mn-lt"/>
                <a:ea typeface="+mn-ea"/>
                <a:cs typeface="+mn-cs"/>
              </a:rPr>
              <a:t>WAN: wide area network (100km ~ 1000km)</a:t>
            </a:r>
          </a:p>
          <a:p>
            <a:pPr lvl="1" eaLnBrk="1" hangingPunct="1">
              <a:buFont typeface="Arial" charset="0"/>
              <a:buChar char="–"/>
              <a:defRPr/>
            </a:pPr>
            <a:r>
              <a:rPr lang="en-US" altLang="zh-CN" sz="1200" kern="1200" dirty="0" smtClean="0">
                <a:solidFill>
                  <a:schemeClr val="tx1"/>
                </a:solidFill>
                <a:latin typeface="+mn-lt"/>
                <a:ea typeface="+mn-ea"/>
                <a:cs typeface="+mn-cs"/>
              </a:rPr>
              <a:t>Internet</a:t>
            </a:r>
          </a:p>
          <a:p>
            <a:pPr eaLnBrk="1" hangingPunct="1">
              <a:buFont typeface="Arial" charset="0"/>
              <a:buChar char="•"/>
              <a:defRPr/>
            </a:pPr>
            <a:endParaRPr lang="en-US" altLang="zh-CN"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F6130DD-32EB-4721-81EC-BC5717B4C7AA}" type="slidenum">
              <a:rPr lang="en-IN" smtClean="0"/>
              <a:pPr/>
              <a:t>25</a:t>
            </a:fld>
            <a:endParaRPr lang="en-IN"/>
          </a:p>
        </p:txBody>
      </p:sp>
    </p:spTree>
    <p:extLst>
      <p:ext uri="{BB962C8B-B14F-4D97-AF65-F5344CB8AC3E}">
        <p14:creationId xmlns:p14="http://schemas.microsoft.com/office/powerpoint/2010/main" val="1429908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Computer networks can be classified into different types based on their scale of operation. They include:</a:t>
            </a:r>
          </a:p>
          <a:p>
            <a:pPr lvl="1" fontAlgn="base"/>
            <a:r>
              <a:rPr lang="en-US" sz="1200" b="1" i="0" kern="1200" dirty="0" smtClean="0">
                <a:solidFill>
                  <a:schemeClr val="tx1"/>
                </a:solidFill>
                <a:effectLst/>
                <a:latin typeface="+mn-lt"/>
                <a:ea typeface="+mn-ea"/>
                <a:cs typeface="+mn-cs"/>
              </a:rPr>
              <a:t>LAN:</a:t>
            </a:r>
            <a:r>
              <a:rPr lang="en-US" sz="1200" b="0" i="0" kern="1200" dirty="0" smtClean="0">
                <a:solidFill>
                  <a:schemeClr val="tx1"/>
                </a:solidFill>
                <a:effectLst/>
                <a:latin typeface="+mn-lt"/>
                <a:ea typeface="+mn-ea"/>
                <a:cs typeface="+mn-cs"/>
              </a:rPr>
              <a:t> A </a:t>
            </a:r>
            <a:r>
              <a:rPr lang="en-US" sz="1200" b="1" i="0" kern="1200" dirty="0" smtClean="0">
                <a:solidFill>
                  <a:schemeClr val="tx1"/>
                </a:solidFill>
                <a:effectLst/>
                <a:latin typeface="+mn-lt"/>
                <a:ea typeface="+mn-ea"/>
                <a:cs typeface="+mn-cs"/>
              </a:rPr>
              <a:t>local-area network</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LAN</a:t>
            </a:r>
            <a:r>
              <a:rPr lang="en-US" sz="1200" b="0" i="0" kern="1200" dirty="0" smtClean="0">
                <a:solidFill>
                  <a:schemeClr val="tx1"/>
                </a:solidFill>
                <a:effectLst/>
                <a:latin typeface="+mn-lt"/>
                <a:ea typeface="+mn-ea"/>
                <a:cs typeface="+mn-cs"/>
              </a:rPr>
              <a:t>) is a computer network that spans a relatively small area. Most often, a </a:t>
            </a:r>
            <a:r>
              <a:rPr lang="en-US" sz="1200" b="1" i="0" kern="1200" dirty="0" smtClean="0">
                <a:solidFill>
                  <a:schemeClr val="tx1"/>
                </a:solidFill>
                <a:effectLst/>
                <a:latin typeface="+mn-lt"/>
                <a:ea typeface="+mn-ea"/>
                <a:cs typeface="+mn-cs"/>
              </a:rPr>
              <a:t>LAN</a:t>
            </a:r>
            <a:r>
              <a:rPr lang="en-US" sz="1200" b="0" i="0" kern="1200" dirty="0" smtClean="0">
                <a:solidFill>
                  <a:schemeClr val="tx1"/>
                </a:solidFill>
                <a:effectLst/>
                <a:latin typeface="+mn-lt"/>
                <a:ea typeface="+mn-ea"/>
                <a:cs typeface="+mn-cs"/>
              </a:rPr>
              <a:t> is confined to a single room, building or group of buildings, however, one </a:t>
            </a:r>
            <a:r>
              <a:rPr lang="en-US" sz="1200" b="1" i="0" kern="1200" dirty="0" smtClean="0">
                <a:solidFill>
                  <a:schemeClr val="tx1"/>
                </a:solidFill>
                <a:effectLst/>
                <a:latin typeface="+mn-lt"/>
                <a:ea typeface="+mn-ea"/>
                <a:cs typeface="+mn-cs"/>
              </a:rPr>
              <a:t>LAN</a:t>
            </a:r>
            <a:r>
              <a:rPr lang="en-US" sz="1200" b="0" i="0" kern="1200" dirty="0" smtClean="0">
                <a:solidFill>
                  <a:schemeClr val="tx1"/>
                </a:solidFill>
                <a:effectLst/>
                <a:latin typeface="+mn-lt"/>
                <a:ea typeface="+mn-ea"/>
                <a:cs typeface="+mn-cs"/>
              </a:rPr>
              <a:t> can be connected to other </a:t>
            </a:r>
            <a:r>
              <a:rPr lang="en-US" sz="1200" b="1" i="0" kern="1200" dirty="0" smtClean="0">
                <a:solidFill>
                  <a:schemeClr val="tx1"/>
                </a:solidFill>
                <a:effectLst/>
                <a:latin typeface="+mn-lt"/>
                <a:ea typeface="+mn-ea"/>
                <a:cs typeface="+mn-cs"/>
              </a:rPr>
              <a:t>LANs</a:t>
            </a:r>
            <a:r>
              <a:rPr lang="en-US" sz="1200" b="0" i="0" kern="1200" dirty="0" smtClean="0">
                <a:solidFill>
                  <a:schemeClr val="tx1"/>
                </a:solidFill>
                <a:effectLst/>
                <a:latin typeface="+mn-lt"/>
                <a:ea typeface="+mn-ea"/>
                <a:cs typeface="+mn-cs"/>
              </a:rPr>
              <a:t> over any distance via telephone lines and radio waves. Local Area Networks cover a small physical area, like a home, office, or a small group of buildings, such as a school or airport.</a:t>
            </a:r>
          </a:p>
          <a:p>
            <a:pPr lvl="1" fontAlgn="base"/>
            <a:r>
              <a:rPr lang="en-US" sz="1200" b="1" i="0" kern="1200" dirty="0" smtClean="0">
                <a:solidFill>
                  <a:schemeClr val="tx1"/>
                </a:solidFill>
                <a:effectLst/>
                <a:latin typeface="+mn-lt"/>
                <a:ea typeface="+mn-ea"/>
                <a:cs typeface="+mn-cs"/>
              </a:rPr>
              <a:t>WAN:</a:t>
            </a:r>
            <a:r>
              <a:rPr lang="en-US" sz="1200" b="0" i="0" kern="1200" dirty="0" smtClean="0">
                <a:solidFill>
                  <a:schemeClr val="tx1"/>
                </a:solidFill>
                <a:effectLst/>
                <a:latin typeface="+mn-lt"/>
                <a:ea typeface="+mn-ea"/>
                <a:cs typeface="+mn-cs"/>
              </a:rPr>
              <a:t> A computer </a:t>
            </a:r>
            <a:r>
              <a:rPr lang="en-US" sz="1200" b="1" i="0" kern="1200" dirty="0" smtClean="0">
                <a:solidFill>
                  <a:schemeClr val="tx1"/>
                </a:solidFill>
                <a:effectLst/>
                <a:latin typeface="+mn-lt"/>
                <a:ea typeface="+mn-ea"/>
                <a:cs typeface="+mn-cs"/>
              </a:rPr>
              <a:t>network</a:t>
            </a:r>
            <a:r>
              <a:rPr lang="en-US" sz="1200" b="0" i="0" kern="1200" dirty="0" smtClean="0">
                <a:solidFill>
                  <a:schemeClr val="tx1"/>
                </a:solidFill>
                <a:effectLst/>
                <a:latin typeface="+mn-lt"/>
                <a:ea typeface="+mn-ea"/>
                <a:cs typeface="+mn-cs"/>
              </a:rPr>
              <a:t> that spans a relatively large geographical area, generally having a radius of more than 1 km. . Typically, a </a:t>
            </a:r>
            <a:r>
              <a:rPr lang="en-US" sz="1200" b="1" i="0" kern="1200" dirty="0" smtClean="0">
                <a:solidFill>
                  <a:schemeClr val="tx1"/>
                </a:solidFill>
                <a:effectLst/>
                <a:latin typeface="+mn-lt"/>
                <a:ea typeface="+mn-ea"/>
                <a:cs typeface="+mn-cs"/>
              </a:rPr>
              <a:t>WAN</a:t>
            </a:r>
            <a:r>
              <a:rPr lang="en-US" sz="1200" b="0" i="0" kern="1200" dirty="0" smtClean="0">
                <a:solidFill>
                  <a:schemeClr val="tx1"/>
                </a:solidFill>
                <a:effectLst/>
                <a:latin typeface="+mn-lt"/>
                <a:ea typeface="+mn-ea"/>
                <a:cs typeface="+mn-cs"/>
              </a:rPr>
              <a:t> consists of two or more local-area </a:t>
            </a:r>
            <a:r>
              <a:rPr lang="en-US" sz="1200" b="1" i="0" kern="1200" dirty="0" smtClean="0">
                <a:solidFill>
                  <a:schemeClr val="tx1"/>
                </a:solidFill>
                <a:effectLst/>
                <a:latin typeface="+mn-lt"/>
                <a:ea typeface="+mn-ea"/>
                <a:cs typeface="+mn-cs"/>
              </a:rPr>
              <a:t>networks</a:t>
            </a:r>
            <a:r>
              <a:rPr lang="en-US" sz="1200" b="0" i="0" kern="1200" dirty="0" smtClean="0">
                <a:solidFill>
                  <a:schemeClr val="tx1"/>
                </a:solidFill>
                <a:effectLst/>
                <a:latin typeface="+mn-lt"/>
                <a:ea typeface="+mn-ea"/>
                <a:cs typeface="+mn-cs"/>
              </a:rPr>
              <a:t> (LANs). Computers connected to a </a:t>
            </a:r>
            <a:r>
              <a:rPr lang="en-US" sz="1200" b="1" i="0" kern="1200" dirty="0" smtClean="0">
                <a:solidFill>
                  <a:schemeClr val="tx1"/>
                </a:solidFill>
                <a:effectLst/>
                <a:latin typeface="+mn-lt"/>
                <a:ea typeface="+mn-ea"/>
                <a:cs typeface="+mn-cs"/>
              </a:rPr>
              <a:t>wide-area network</a:t>
            </a:r>
            <a:r>
              <a:rPr lang="en-US" sz="1200" b="0" i="0" kern="1200" dirty="0" smtClean="0">
                <a:solidFill>
                  <a:schemeClr val="tx1"/>
                </a:solidFill>
                <a:effectLst/>
                <a:latin typeface="+mn-lt"/>
                <a:ea typeface="+mn-ea"/>
                <a:cs typeface="+mn-cs"/>
              </a:rPr>
              <a:t> are often connected through public </a:t>
            </a:r>
            <a:r>
              <a:rPr lang="en-US" sz="1200" b="1" i="0" kern="1200" dirty="0" smtClean="0">
                <a:solidFill>
                  <a:schemeClr val="tx1"/>
                </a:solidFill>
                <a:effectLst/>
                <a:latin typeface="+mn-lt"/>
                <a:ea typeface="+mn-ea"/>
                <a:cs typeface="+mn-cs"/>
              </a:rPr>
              <a:t>networks</a:t>
            </a:r>
            <a:r>
              <a:rPr lang="en-US" sz="1200" b="0" i="0" kern="1200" dirty="0" smtClean="0">
                <a:solidFill>
                  <a:schemeClr val="tx1"/>
                </a:solidFill>
                <a:effectLst/>
                <a:latin typeface="+mn-lt"/>
                <a:ea typeface="+mn-ea"/>
                <a:cs typeface="+mn-cs"/>
              </a:rPr>
              <a:t>, such as the telephone system. They can also be connected through leased lines or satellites.</a:t>
            </a:r>
          </a:p>
          <a:p>
            <a:pPr lvl="1" fontAlgn="base"/>
            <a:r>
              <a:rPr lang="en-US" sz="1200" b="1" i="0" kern="1200" dirty="0" smtClean="0">
                <a:solidFill>
                  <a:schemeClr val="tx1"/>
                </a:solidFill>
                <a:effectLst/>
                <a:latin typeface="+mn-lt"/>
                <a:ea typeface="+mn-ea"/>
                <a:cs typeface="+mn-cs"/>
              </a:rPr>
              <a:t>MAN:</a:t>
            </a:r>
            <a:r>
              <a:rPr lang="en-US" sz="1200" b="0" i="0" kern="1200" dirty="0" smtClean="0">
                <a:solidFill>
                  <a:schemeClr val="tx1"/>
                </a:solidFill>
                <a:effectLst/>
                <a:latin typeface="+mn-lt"/>
                <a:ea typeface="+mn-ea"/>
                <a:cs typeface="+mn-cs"/>
              </a:rPr>
              <a:t> A </a:t>
            </a:r>
            <a:r>
              <a:rPr lang="en-US" sz="1200" b="1" i="0" kern="1200" dirty="0" smtClean="0">
                <a:solidFill>
                  <a:schemeClr val="tx1"/>
                </a:solidFill>
                <a:effectLst/>
                <a:latin typeface="+mn-lt"/>
                <a:ea typeface="+mn-ea"/>
                <a:cs typeface="+mn-cs"/>
              </a:rPr>
              <a:t>metropolitan area network</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MAN</a:t>
            </a:r>
            <a:r>
              <a:rPr lang="en-US" sz="1200" b="0" i="0" kern="1200" dirty="0" smtClean="0">
                <a:solidFill>
                  <a:schemeClr val="tx1"/>
                </a:solidFill>
                <a:effectLst/>
                <a:latin typeface="+mn-lt"/>
                <a:ea typeface="+mn-ea"/>
                <a:cs typeface="+mn-cs"/>
              </a:rPr>
              <a:t>) is a </a:t>
            </a:r>
            <a:r>
              <a:rPr lang="en-US" sz="1200" b="1" i="0" kern="1200" dirty="0" smtClean="0">
                <a:solidFill>
                  <a:schemeClr val="tx1"/>
                </a:solidFill>
                <a:effectLst/>
                <a:latin typeface="+mn-lt"/>
                <a:ea typeface="+mn-ea"/>
                <a:cs typeface="+mn-cs"/>
              </a:rPr>
              <a:t>network</a:t>
            </a:r>
            <a:r>
              <a:rPr lang="en-US" sz="1200" b="0" i="0" kern="1200" dirty="0" smtClean="0">
                <a:solidFill>
                  <a:schemeClr val="tx1"/>
                </a:solidFill>
                <a:effectLst/>
                <a:latin typeface="+mn-lt"/>
                <a:ea typeface="+mn-ea"/>
                <a:cs typeface="+mn-cs"/>
              </a:rPr>
              <a:t> that interconnects users with computer resources in a geographic area or region larger than that covered by even a large local area </a:t>
            </a:r>
            <a:r>
              <a:rPr lang="en-US" sz="1200" b="1" i="0" kern="1200" dirty="0" smtClean="0">
                <a:solidFill>
                  <a:schemeClr val="tx1"/>
                </a:solidFill>
                <a:effectLst/>
                <a:latin typeface="+mn-lt"/>
                <a:ea typeface="+mn-ea"/>
                <a:cs typeface="+mn-cs"/>
              </a:rPr>
              <a:t>network</a:t>
            </a:r>
            <a:r>
              <a:rPr lang="en-US" sz="1200" b="0" i="0" kern="1200" dirty="0" smtClean="0">
                <a:solidFill>
                  <a:schemeClr val="tx1"/>
                </a:solidFill>
                <a:effectLst/>
                <a:latin typeface="+mn-lt"/>
                <a:ea typeface="+mn-ea"/>
                <a:cs typeface="+mn-cs"/>
              </a:rPr>
              <a:t> (LAN) but smaller than the area covered by a wide area </a:t>
            </a:r>
            <a:r>
              <a:rPr lang="en-US" sz="1200" b="1" i="0" kern="1200" dirty="0" smtClean="0">
                <a:solidFill>
                  <a:schemeClr val="tx1"/>
                </a:solidFill>
                <a:effectLst/>
                <a:latin typeface="+mn-lt"/>
                <a:ea typeface="+mn-ea"/>
                <a:cs typeface="+mn-cs"/>
              </a:rPr>
              <a:t>network</a:t>
            </a:r>
            <a:r>
              <a:rPr lang="en-US" sz="1200" b="0" i="0" kern="1200" dirty="0" smtClean="0">
                <a:solidFill>
                  <a:schemeClr val="tx1"/>
                </a:solidFill>
                <a:effectLst/>
                <a:latin typeface="+mn-lt"/>
                <a:ea typeface="+mn-ea"/>
                <a:cs typeface="+mn-cs"/>
              </a:rPr>
              <a:t> (WAN).</a:t>
            </a:r>
          </a:p>
          <a:p>
            <a:pPr lvl="1" fontAlgn="base"/>
            <a:r>
              <a:rPr lang="en-US" sz="1200" b="1" i="0" kern="1200" dirty="0" smtClean="0">
                <a:solidFill>
                  <a:schemeClr val="tx1"/>
                </a:solidFill>
                <a:effectLst/>
                <a:latin typeface="+mn-lt"/>
                <a:ea typeface="+mn-ea"/>
                <a:cs typeface="+mn-cs"/>
              </a:rPr>
              <a:t>SAN:</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SAN</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storage area network</a:t>
            </a:r>
            <a:r>
              <a:rPr lang="en-US" sz="1200" b="0" i="0" kern="1200" dirty="0" smtClean="0">
                <a:solidFill>
                  <a:schemeClr val="tx1"/>
                </a:solidFill>
                <a:effectLst/>
                <a:latin typeface="+mn-lt"/>
                <a:ea typeface="+mn-ea"/>
                <a:cs typeface="+mn-cs"/>
              </a:rPr>
              <a:t>) is a high-speed </a:t>
            </a:r>
            <a:r>
              <a:rPr lang="en-US" sz="1200" b="1" i="0" kern="1200" dirty="0" smtClean="0">
                <a:solidFill>
                  <a:schemeClr val="tx1"/>
                </a:solidFill>
                <a:effectLst/>
                <a:latin typeface="+mn-lt"/>
                <a:ea typeface="+mn-ea"/>
                <a:cs typeface="+mn-cs"/>
              </a:rPr>
              <a:t>network</a:t>
            </a:r>
            <a:r>
              <a:rPr lang="en-US" sz="1200" b="0" i="0" kern="1200" dirty="0" smtClean="0">
                <a:solidFill>
                  <a:schemeClr val="tx1"/>
                </a:solidFill>
                <a:effectLst/>
                <a:latin typeface="+mn-lt"/>
                <a:ea typeface="+mn-ea"/>
                <a:cs typeface="+mn-cs"/>
              </a:rPr>
              <a:t> of storage devices that also connects those storage devices with servers. It provides block-level storage that can be accessed by the applications running on any networked servers. Storage Area Networks help attach remote computer storage devices, such as disk arrays, tape libraries, and optical jukeboxes, to servers in such a manner that that they appear to be locally attached to the operating system.</a:t>
            </a:r>
          </a:p>
          <a:p>
            <a:pPr lvl="1" fontAlgn="base"/>
            <a:r>
              <a:rPr lang="en-US" sz="1200" b="1" i="0" kern="1200" dirty="0" smtClean="0">
                <a:solidFill>
                  <a:schemeClr val="tx1"/>
                </a:solidFill>
                <a:effectLst/>
                <a:latin typeface="+mn-lt"/>
                <a:ea typeface="+mn-ea"/>
                <a:cs typeface="+mn-cs"/>
              </a:rPr>
              <a:t>CAN:</a:t>
            </a:r>
            <a:r>
              <a:rPr lang="en-US" sz="1200" b="0" i="0" kern="1200" dirty="0" smtClean="0">
                <a:solidFill>
                  <a:schemeClr val="tx1"/>
                </a:solidFill>
                <a:effectLst/>
                <a:latin typeface="+mn-lt"/>
                <a:ea typeface="+mn-ea"/>
                <a:cs typeface="+mn-cs"/>
              </a:rPr>
              <a:t> A </a:t>
            </a:r>
            <a:r>
              <a:rPr lang="en-US" sz="1200" b="1" i="0" kern="1200" dirty="0" smtClean="0">
                <a:solidFill>
                  <a:schemeClr val="tx1"/>
                </a:solidFill>
                <a:effectLst/>
                <a:latin typeface="+mn-lt"/>
                <a:ea typeface="+mn-ea"/>
                <a:cs typeface="+mn-cs"/>
              </a:rPr>
              <a:t>Controller Area Network</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CAN</a:t>
            </a:r>
            <a:r>
              <a:rPr lang="en-US" sz="1200" b="0" i="0" kern="1200" dirty="0" smtClean="0">
                <a:solidFill>
                  <a:schemeClr val="tx1"/>
                </a:solidFill>
                <a:effectLst/>
                <a:latin typeface="+mn-lt"/>
                <a:ea typeface="+mn-ea"/>
                <a:cs typeface="+mn-cs"/>
              </a:rPr>
              <a:t> bus) is a vehicle bus standard designed to allow microcontrollers and devices to communicate with each other in applications without a host computer.</a:t>
            </a:r>
          </a:p>
          <a:p>
            <a:pPr lvl="1" fontAlgn="base"/>
            <a:r>
              <a:rPr lang="en-US" sz="1200" b="1" i="0" kern="1200" dirty="0" smtClean="0">
                <a:solidFill>
                  <a:schemeClr val="tx1"/>
                </a:solidFill>
                <a:effectLst/>
                <a:latin typeface="+mn-lt"/>
                <a:ea typeface="+mn-ea"/>
                <a:cs typeface="+mn-cs"/>
              </a:rPr>
              <a:t>PAN:</a:t>
            </a:r>
            <a:r>
              <a:rPr lang="en-US" sz="1200" b="0" i="0" kern="1200" dirty="0" smtClean="0">
                <a:solidFill>
                  <a:schemeClr val="tx1"/>
                </a:solidFill>
                <a:effectLst/>
                <a:latin typeface="+mn-lt"/>
                <a:ea typeface="+mn-ea"/>
                <a:cs typeface="+mn-cs"/>
              </a:rPr>
              <a:t> A </a:t>
            </a:r>
            <a:r>
              <a:rPr lang="en-US" sz="1200" b="1" i="0" kern="1200" dirty="0" smtClean="0">
                <a:solidFill>
                  <a:schemeClr val="tx1"/>
                </a:solidFill>
                <a:effectLst/>
                <a:latin typeface="+mn-lt"/>
                <a:ea typeface="+mn-ea"/>
                <a:cs typeface="+mn-cs"/>
              </a:rPr>
              <a:t>personal area network</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PAN</a:t>
            </a:r>
            <a:r>
              <a:rPr lang="en-US" sz="1200" b="0" i="0" kern="1200" dirty="0" smtClean="0">
                <a:solidFill>
                  <a:schemeClr val="tx1"/>
                </a:solidFill>
                <a:effectLst/>
                <a:latin typeface="+mn-lt"/>
                <a:ea typeface="+mn-ea"/>
                <a:cs typeface="+mn-cs"/>
              </a:rPr>
              <a:t>) is a computer </a:t>
            </a:r>
            <a:r>
              <a:rPr lang="en-US" sz="1200" b="1" i="0" kern="1200" dirty="0" smtClean="0">
                <a:solidFill>
                  <a:schemeClr val="tx1"/>
                </a:solidFill>
                <a:effectLst/>
                <a:latin typeface="+mn-lt"/>
                <a:ea typeface="+mn-ea"/>
                <a:cs typeface="+mn-cs"/>
              </a:rPr>
              <a:t>network</a:t>
            </a:r>
            <a:r>
              <a:rPr lang="en-US" sz="1200" b="0" i="0" kern="1200" dirty="0" smtClean="0">
                <a:solidFill>
                  <a:schemeClr val="tx1"/>
                </a:solidFill>
                <a:effectLst/>
                <a:latin typeface="+mn-lt"/>
                <a:ea typeface="+mn-ea"/>
                <a:cs typeface="+mn-cs"/>
              </a:rPr>
              <a:t> used for data transmission amongst devices such as computers, telephones, tablets, personal digital assistants, fax machines and printers, that are located close to a single user.</a:t>
            </a:r>
          </a:p>
          <a:p>
            <a:pPr lvl="1" fontAlgn="base"/>
            <a:r>
              <a:rPr lang="en-US" sz="1200" b="1" i="0" kern="1200" dirty="0" smtClean="0">
                <a:solidFill>
                  <a:schemeClr val="tx1"/>
                </a:solidFill>
                <a:effectLst/>
                <a:latin typeface="+mn-lt"/>
                <a:ea typeface="+mn-ea"/>
                <a:cs typeface="+mn-cs"/>
              </a:rPr>
              <a:t>GAN:</a:t>
            </a:r>
            <a:r>
              <a:rPr lang="en-US" sz="1200" b="0" i="0" kern="1200" dirty="0" smtClean="0">
                <a:solidFill>
                  <a:schemeClr val="tx1"/>
                </a:solidFill>
                <a:effectLst/>
                <a:latin typeface="+mn-lt"/>
                <a:ea typeface="+mn-ea"/>
                <a:cs typeface="+mn-cs"/>
              </a:rPr>
              <a:t> A global area network (GAN) is a network used for supporting mobile across an arbitrary number of wireless LANs, satellite coverage areas, etc.</a:t>
            </a:r>
          </a:p>
          <a:p>
            <a:pPr fontAlgn="base"/>
            <a:r>
              <a:rPr lang="en-US" sz="1200" b="1" i="0" kern="1200" dirty="0" smtClean="0">
                <a:solidFill>
                  <a:schemeClr val="tx1"/>
                </a:solidFill>
                <a:effectLst/>
                <a:latin typeface="+mn-lt"/>
                <a:ea typeface="+mn-ea"/>
                <a:cs typeface="+mn-cs"/>
              </a:rPr>
              <a:t>INTERNETWORK:</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Internetworking</a:t>
            </a:r>
            <a:r>
              <a:rPr lang="en-US" sz="1200" b="0" i="0" kern="1200" dirty="0" smtClean="0">
                <a:solidFill>
                  <a:schemeClr val="tx1"/>
                </a:solidFill>
                <a:effectLst/>
                <a:latin typeface="+mn-lt"/>
                <a:ea typeface="+mn-ea"/>
                <a:cs typeface="+mn-cs"/>
              </a:rPr>
              <a:t> is the practice of connecting a computer network with other networks through the use of gateways that provide a common method of routing information packets between the networks. The resulting system of interconnected networks are called an </a:t>
            </a:r>
            <a:r>
              <a:rPr lang="en-US" sz="1200" b="1" i="0" kern="1200" dirty="0" smtClean="0">
                <a:solidFill>
                  <a:schemeClr val="tx1"/>
                </a:solidFill>
                <a:effectLst/>
                <a:latin typeface="+mn-lt"/>
                <a:ea typeface="+mn-ea"/>
                <a:cs typeface="+mn-cs"/>
              </a:rPr>
              <a:t>internetwork</a:t>
            </a:r>
            <a:r>
              <a:rPr lang="en-US" sz="1200" b="0" i="0" kern="1200" dirty="0" smtClean="0">
                <a:solidFill>
                  <a:schemeClr val="tx1"/>
                </a:solidFill>
                <a:effectLst/>
                <a:latin typeface="+mn-lt"/>
                <a:ea typeface="+mn-ea"/>
                <a:cs typeface="+mn-cs"/>
              </a:rPr>
              <a:t>, or simply an internet.</a:t>
            </a:r>
          </a:p>
          <a:p>
            <a:pPr fontAlgn="base"/>
            <a:r>
              <a:rPr lang="en-US" sz="1200" b="0" i="0" kern="1200" dirty="0" smtClean="0">
                <a:solidFill>
                  <a:schemeClr val="tx1"/>
                </a:solidFill>
                <a:effectLst/>
                <a:latin typeface="+mn-lt"/>
                <a:ea typeface="+mn-ea"/>
                <a:cs typeface="+mn-cs"/>
              </a:rPr>
              <a:t>Computer networks are an integral part of our lives. It is only because of networking that telephones, televisions, radios, and the Internet are at our fingertips.</a:t>
            </a:r>
          </a:p>
          <a:p>
            <a:endParaRPr lang="en-US" dirty="0" smtClean="0"/>
          </a:p>
          <a:p>
            <a:r>
              <a:rPr lang="en-US" dirty="0" smtClean="0"/>
              <a:t>02.</a:t>
            </a:r>
          </a:p>
          <a:p>
            <a:endParaRPr lang="en-US" dirty="0"/>
          </a:p>
        </p:txBody>
      </p:sp>
      <p:sp>
        <p:nvSpPr>
          <p:cNvPr id="4" name="Slide Number Placeholder 3"/>
          <p:cNvSpPr>
            <a:spLocks noGrp="1"/>
          </p:cNvSpPr>
          <p:nvPr>
            <p:ph type="sldNum" sz="quarter" idx="10"/>
          </p:nvPr>
        </p:nvSpPr>
        <p:spPr/>
        <p:txBody>
          <a:bodyPr/>
          <a:lstStyle/>
          <a:p>
            <a:fld id="{CF6130DD-32EB-4721-81EC-BC5717B4C7AA}" type="slidenum">
              <a:rPr lang="en-IN" smtClean="0"/>
              <a:pPr/>
              <a:t>28</a:t>
            </a:fld>
            <a:endParaRPr lang="en-IN"/>
          </a:p>
        </p:txBody>
      </p:sp>
    </p:spTree>
    <p:extLst>
      <p:ext uri="{BB962C8B-B14F-4D97-AF65-F5344CB8AC3E}">
        <p14:creationId xmlns:p14="http://schemas.microsoft.com/office/powerpoint/2010/main" val="1801581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887468"/>
            <a:ext cx="7315200" cy="1946269"/>
          </a:xfrm>
        </p:spPr>
        <p:txBody>
          <a:bodyPr>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914400" y="3874898"/>
            <a:ext cx="7315200" cy="858474"/>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8B5D693C-D115-4ED1-8E32-33DDEA2F9CAF}" type="datetime1">
              <a:rPr lang="en-US" smtClean="0"/>
              <a:t>8/4/2020</a:t>
            </a:fld>
            <a:endParaRPr lang="en-US"/>
          </a:p>
        </p:txBody>
      </p:sp>
      <p:sp>
        <p:nvSpPr>
          <p:cNvPr id="8" name="Slide Number Placeholder 7"/>
          <p:cNvSpPr>
            <a:spLocks noGrp="1"/>
          </p:cNvSpPr>
          <p:nvPr>
            <p:ph type="sldNum" sz="quarter" idx="11"/>
          </p:nvPr>
        </p:nvSpPr>
        <p:spPr/>
        <p:txBody>
          <a:bodyPr/>
          <a:lstStyle/>
          <a:p>
            <a:fld id="{B6F15528-21DE-4FAA-801E-634DDDAF4B2B}" type="slidenum">
              <a:rPr lang="en-US" smtClean="0"/>
              <a:pPr/>
              <a:t>‹#›</a:t>
            </a:fld>
            <a:endParaRPr lang="en-US"/>
          </a:p>
        </p:txBody>
      </p:sp>
      <p:sp>
        <p:nvSpPr>
          <p:cNvPr id="9" name="Footer Placeholder 8"/>
          <p:cNvSpPr>
            <a:spLocks noGrp="1"/>
          </p:cNvSpPr>
          <p:nvPr>
            <p:ph type="ftr" sz="quarter" idx="12"/>
          </p:nvPr>
        </p:nvSpPr>
        <p:spPr>
          <a:xfrm>
            <a:off x="5638800" y="4781550"/>
            <a:ext cx="2246489" cy="225920"/>
          </a:xfrm>
        </p:spPr>
        <p:txBody>
          <a:bodyPr/>
          <a:lstStyle>
            <a:lvl1pPr algn="ctr">
              <a:defRPr>
                <a:solidFill>
                  <a:schemeClr val="tx1">
                    <a:lumMod val="65000"/>
                  </a:schemeClr>
                </a:solidFill>
              </a:defRPr>
            </a:lvl1pPr>
          </a:lstStyle>
          <a:p>
            <a:r>
              <a:rPr lang="en-US" smtClean="0"/>
              <a:t>Dr.S.L.Jayalakshmi,VIT,Chennai</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40486D-C4F7-4393-A58C-800FF5E4FC82}" type="datetime1">
              <a:rPr lang="en-US" smtClean="0"/>
              <a:t>8/4/2020</a:t>
            </a:fld>
            <a:endParaRPr lang="en-US"/>
          </a:p>
        </p:txBody>
      </p:sp>
      <p:sp>
        <p:nvSpPr>
          <p:cNvPr id="5" name="Footer Placeholder 4"/>
          <p:cNvSpPr>
            <a:spLocks noGrp="1"/>
          </p:cNvSpPr>
          <p:nvPr>
            <p:ph type="ftr" sz="quarter" idx="11"/>
          </p:nvPr>
        </p:nvSpPr>
        <p:spPr/>
        <p:txBody>
          <a:bodyPr/>
          <a:lstStyle/>
          <a:p>
            <a:r>
              <a:rPr lang="en-US" smtClean="0"/>
              <a:t>Dr.S.L.Jayalakshmi,VIT,Chennai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48401" y="1370032"/>
            <a:ext cx="1492499" cy="336334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4524" y="1370032"/>
            <a:ext cx="5241476" cy="336334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FCC690-4633-4628-A95C-3858D6A2AE4D}" type="datetime1">
              <a:rPr lang="en-US" smtClean="0"/>
              <a:t>8/4/2020</a:t>
            </a:fld>
            <a:endParaRPr lang="en-US"/>
          </a:p>
        </p:txBody>
      </p:sp>
      <p:sp>
        <p:nvSpPr>
          <p:cNvPr id="5" name="Footer Placeholder 4"/>
          <p:cNvSpPr>
            <a:spLocks noGrp="1"/>
          </p:cNvSpPr>
          <p:nvPr>
            <p:ph type="ftr" sz="quarter" idx="11"/>
          </p:nvPr>
        </p:nvSpPr>
        <p:spPr/>
        <p:txBody>
          <a:bodyPr/>
          <a:lstStyle/>
          <a:p>
            <a:r>
              <a:rPr lang="en-US" smtClean="0"/>
              <a:t>Dr.S.L.Jayalakshmi,VIT,Chennai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389C-5E18-4830-9694-CE53D41BB236}" type="datetime1">
              <a:rPr lang="en-US" smtClean="0"/>
              <a:t>8/4/2020</a:t>
            </a:fld>
            <a:endParaRPr lang="en-US"/>
          </a:p>
        </p:txBody>
      </p:sp>
      <p:sp>
        <p:nvSpPr>
          <p:cNvPr id="5" name="Footer Placeholder 4"/>
          <p:cNvSpPr>
            <a:spLocks noGrp="1"/>
          </p:cNvSpPr>
          <p:nvPr>
            <p:ph type="ftr" sz="quarter" idx="11"/>
          </p:nvPr>
        </p:nvSpPr>
        <p:spPr>
          <a:xfrm>
            <a:off x="6477000" y="4781550"/>
            <a:ext cx="2246489" cy="225920"/>
          </a:xfrm>
        </p:spPr>
        <p:txBody>
          <a:bodyPr/>
          <a:lstStyle>
            <a:lvl1pPr>
              <a:defRPr>
                <a:solidFill>
                  <a:schemeClr val="tx1">
                    <a:lumMod val="65000"/>
                  </a:schemeClr>
                </a:solidFill>
              </a:defRPr>
            </a:lvl1pPr>
          </a:lstStyle>
          <a:p>
            <a:r>
              <a:rPr lang="en-US" smtClean="0"/>
              <a:t>Dr.S.L.Jayalakshmi,VIT,Chennai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3763179"/>
            <a:ext cx="7315200" cy="970194"/>
          </a:xfrm>
        </p:spPr>
        <p:txBody>
          <a:bodyPr anchor="t"/>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914400" y="2898823"/>
            <a:ext cx="7315200" cy="82382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862962-8B25-425F-BBF3-436A1C27BE98}" type="datetime1">
              <a:rPr lang="en-US" smtClean="0"/>
              <a:t>8/4/2020</a:t>
            </a:fld>
            <a:endParaRPr lang="en-US"/>
          </a:p>
        </p:txBody>
      </p:sp>
      <p:sp>
        <p:nvSpPr>
          <p:cNvPr id="5" name="Footer Placeholder 4"/>
          <p:cNvSpPr>
            <a:spLocks noGrp="1"/>
          </p:cNvSpPr>
          <p:nvPr>
            <p:ph type="ftr" sz="quarter" idx="11"/>
          </p:nvPr>
        </p:nvSpPr>
        <p:spPr/>
        <p:txBody>
          <a:bodyPr/>
          <a:lstStyle/>
          <a:p>
            <a:r>
              <a:rPr lang="en-US" smtClean="0"/>
              <a:t>Dr.S.L.Jayalakshmi,VIT,Chennai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B86E2F7-7C56-40D6-AE9E-38C1E94DB2DE}" type="datetime1">
              <a:rPr lang="en-US" smtClean="0"/>
              <a:t>8/4/2020</a:t>
            </a:fld>
            <a:endParaRPr lang="en-US"/>
          </a:p>
        </p:txBody>
      </p:sp>
      <p:sp>
        <p:nvSpPr>
          <p:cNvPr id="6" name="Footer Placeholder 5"/>
          <p:cNvSpPr>
            <a:spLocks noGrp="1"/>
          </p:cNvSpPr>
          <p:nvPr>
            <p:ph type="ftr" sz="quarter" idx="11"/>
          </p:nvPr>
        </p:nvSpPr>
        <p:spPr/>
        <p:txBody>
          <a:bodyPr/>
          <a:lstStyle/>
          <a:p>
            <a:r>
              <a:rPr lang="en-US" smtClean="0"/>
              <a:t>Dr.S.L.Jayalakshmi,VIT,Chennai</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Title 8"/>
          <p:cNvSpPr>
            <a:spLocks noGrp="1"/>
          </p:cNvSpPr>
          <p:nvPr>
            <p:ph type="title"/>
          </p:nvPr>
        </p:nvSpPr>
        <p:spPr>
          <a:xfrm>
            <a:off x="914400" y="1158537"/>
            <a:ext cx="7315200" cy="865573"/>
          </a:xfrm>
        </p:spPr>
        <p:txBody>
          <a:bodyPr/>
          <a:lstStyle/>
          <a:p>
            <a:r>
              <a:rPr lang="en-US" smtClean="0"/>
              <a:t>Click to edit Master title style</a:t>
            </a:r>
            <a:endParaRPr lang="en-US"/>
          </a:p>
        </p:txBody>
      </p:sp>
      <p:sp>
        <p:nvSpPr>
          <p:cNvPr id="8" name="Content Placeholder 7"/>
          <p:cNvSpPr>
            <a:spLocks noGrp="1"/>
          </p:cNvSpPr>
          <p:nvPr>
            <p:ph sz="quarter" idx="13"/>
          </p:nvPr>
        </p:nvSpPr>
        <p:spPr>
          <a:xfrm>
            <a:off x="914400" y="2057400"/>
            <a:ext cx="3566160" cy="26951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81728" y="2057401"/>
            <a:ext cx="3566160" cy="269676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16348" y="2057400"/>
            <a:ext cx="3364992" cy="466344"/>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85144" y="2057400"/>
            <a:ext cx="3362062" cy="466344"/>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20D74AD4-6FC6-4915-8D29-36B48832BD6D}" type="datetime1">
              <a:rPr lang="en-US" smtClean="0"/>
              <a:t>8/4/2020</a:t>
            </a:fld>
            <a:endParaRPr lang="en-US"/>
          </a:p>
        </p:txBody>
      </p:sp>
      <p:sp>
        <p:nvSpPr>
          <p:cNvPr id="8" name="Footer Placeholder 7"/>
          <p:cNvSpPr>
            <a:spLocks noGrp="1"/>
          </p:cNvSpPr>
          <p:nvPr>
            <p:ph type="ftr" sz="quarter" idx="11"/>
          </p:nvPr>
        </p:nvSpPr>
        <p:spPr/>
        <p:txBody>
          <a:bodyPr/>
          <a:lstStyle/>
          <a:p>
            <a:r>
              <a:rPr lang="en-US" smtClean="0"/>
              <a:t>Dr.S.L.Jayalakshmi,VIT,Chennai</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0" name="Title 9"/>
          <p:cNvSpPr>
            <a:spLocks noGrp="1"/>
          </p:cNvSpPr>
          <p:nvPr>
            <p:ph type="title"/>
          </p:nvPr>
        </p:nvSpPr>
        <p:spPr>
          <a:xfrm>
            <a:off x="914400" y="1158537"/>
            <a:ext cx="7315200" cy="865573"/>
          </a:xfrm>
        </p:spPr>
        <p:txBody>
          <a:bodyPr/>
          <a:lstStyle/>
          <a:p>
            <a:r>
              <a:rPr lang="en-US" smtClean="0"/>
              <a:t>Click to edit Master title style</a:t>
            </a:r>
            <a:endParaRPr lang="en-US" dirty="0"/>
          </a:p>
        </p:txBody>
      </p:sp>
      <p:sp>
        <p:nvSpPr>
          <p:cNvPr id="11" name="Content Placeholder 10"/>
          <p:cNvSpPr>
            <a:spLocks noGrp="1"/>
          </p:cNvSpPr>
          <p:nvPr>
            <p:ph sz="quarter" idx="13"/>
          </p:nvPr>
        </p:nvSpPr>
        <p:spPr>
          <a:xfrm>
            <a:off x="914400" y="2537460"/>
            <a:ext cx="3566160" cy="221513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81727" y="2537460"/>
            <a:ext cx="3566160" cy="221513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69EAC8-5F5B-4892-B849-D1DD086810DB}" type="datetime1">
              <a:rPr lang="en-US" smtClean="0"/>
              <a:t>8/4/2020</a:t>
            </a:fld>
            <a:endParaRPr lang="en-US"/>
          </a:p>
        </p:txBody>
      </p:sp>
      <p:sp>
        <p:nvSpPr>
          <p:cNvPr id="4" name="Footer Placeholder 3"/>
          <p:cNvSpPr>
            <a:spLocks noGrp="1"/>
          </p:cNvSpPr>
          <p:nvPr>
            <p:ph type="ftr" sz="quarter" idx="11"/>
          </p:nvPr>
        </p:nvSpPr>
        <p:spPr/>
        <p:txBody>
          <a:bodyPr/>
          <a:lstStyle/>
          <a:p>
            <a:r>
              <a:rPr lang="en-US" smtClean="0"/>
              <a:t>Dr.S.L.Jayalakshmi,VIT,Chennai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8144D0-30E1-491F-88FB-47800F6B7EB2}" type="datetime1">
              <a:rPr lang="en-US" smtClean="0"/>
              <a:t>8/4/2020</a:t>
            </a:fld>
            <a:endParaRPr lang="en-US"/>
          </a:p>
        </p:txBody>
      </p:sp>
      <p:sp>
        <p:nvSpPr>
          <p:cNvPr id="3" name="Footer Placeholder 2"/>
          <p:cNvSpPr>
            <a:spLocks noGrp="1"/>
          </p:cNvSpPr>
          <p:nvPr>
            <p:ph type="ftr" sz="quarter" idx="11"/>
          </p:nvPr>
        </p:nvSpPr>
        <p:spPr/>
        <p:txBody>
          <a:bodyPr/>
          <a:lstStyle/>
          <a:p>
            <a:r>
              <a:rPr lang="en-US" smtClean="0"/>
              <a:t>Dr.S.L.Jayalakshmi,VIT,Chennai</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369022"/>
            <a:ext cx="2950936" cy="1629761"/>
          </a:xfrm>
        </p:spPr>
        <p:txBody>
          <a:bodyPr anchor="b">
            <a:normAutofit/>
          </a:bodyPr>
          <a:lstStyle>
            <a:lvl1pPr algn="l">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4021752" y="1370032"/>
            <a:ext cx="4207848" cy="3357461"/>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4400" y="3045822"/>
            <a:ext cx="2950936" cy="168404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539311-4B1E-45D0-B913-D430B89DA294}" type="datetime1">
              <a:rPr lang="en-US" smtClean="0"/>
              <a:t>8/4/2020</a:t>
            </a:fld>
            <a:endParaRPr lang="en-US"/>
          </a:p>
        </p:txBody>
      </p:sp>
      <p:sp>
        <p:nvSpPr>
          <p:cNvPr id="6" name="Footer Placeholder 5"/>
          <p:cNvSpPr>
            <a:spLocks noGrp="1"/>
          </p:cNvSpPr>
          <p:nvPr>
            <p:ph type="ftr" sz="quarter" idx="11"/>
          </p:nvPr>
        </p:nvSpPr>
        <p:spPr/>
        <p:txBody>
          <a:bodyPr/>
          <a:lstStyle/>
          <a:p>
            <a:r>
              <a:rPr lang="en-US" smtClean="0"/>
              <a:t>Dr.S.L.Jayalakshmi,VIT,Chennai</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371600"/>
            <a:ext cx="2953512" cy="1632204"/>
          </a:xfrm>
        </p:spPr>
        <p:txBody>
          <a:bodyPr anchor="b">
            <a:normAutofit/>
          </a:bodyPr>
          <a:lstStyle>
            <a:lvl1pPr algn="l">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4191000" y="1714500"/>
            <a:ext cx="4038600" cy="25146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4400" y="3044952"/>
            <a:ext cx="2953512" cy="16870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DE6999-26B1-4F27-9FE5-AB18947B9B9E}" type="datetime1">
              <a:rPr lang="en-US" smtClean="0"/>
              <a:t>8/4/2020</a:t>
            </a:fld>
            <a:endParaRPr lang="en-US"/>
          </a:p>
        </p:txBody>
      </p:sp>
      <p:sp>
        <p:nvSpPr>
          <p:cNvPr id="6" name="Footer Placeholder 5"/>
          <p:cNvSpPr>
            <a:spLocks noGrp="1"/>
          </p:cNvSpPr>
          <p:nvPr>
            <p:ph type="ftr" sz="quarter" idx="11"/>
          </p:nvPr>
        </p:nvSpPr>
        <p:spPr/>
        <p:txBody>
          <a:bodyPr/>
          <a:lstStyle/>
          <a:p>
            <a:r>
              <a:rPr lang="en-US" smtClean="0"/>
              <a:t>Dr.S.L.Jayalakshmi,VIT,Chennai</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p:cNvSpPr/>
          <p:nvPr/>
        </p:nvSpPr>
        <p:spPr>
          <a:xfrm>
            <a:off x="8435268" y="430355"/>
            <a:ext cx="86236" cy="4292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69419" y="430355"/>
            <a:ext cx="576072" cy="4292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14400" y="1158537"/>
            <a:ext cx="7315200" cy="865573"/>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2077375"/>
            <a:ext cx="7315200" cy="265464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007690" y="411597"/>
            <a:ext cx="1189132" cy="223439"/>
          </a:xfrm>
          <a:prstGeom prst="rect">
            <a:avLst/>
          </a:prstGeom>
        </p:spPr>
        <p:txBody>
          <a:bodyPr vert="horz" lIns="91440" tIns="45720" rIns="91440" bIns="45720" rtlCol="0" anchor="ctr"/>
          <a:lstStyle>
            <a:lvl1pPr algn="l">
              <a:defRPr sz="1200">
                <a:solidFill>
                  <a:schemeClr val="tx1">
                    <a:alpha val="50000"/>
                  </a:schemeClr>
                </a:solidFill>
              </a:defRPr>
            </a:lvl1pPr>
          </a:lstStyle>
          <a:p>
            <a:fld id="{175D41EB-B007-4481-A17A-ABBC1C7BD405}" type="datetime1">
              <a:rPr lang="en-US" smtClean="0"/>
              <a:t>8/4/2020</a:t>
            </a:fld>
            <a:endParaRPr lang="en-US"/>
          </a:p>
        </p:txBody>
      </p:sp>
      <p:sp>
        <p:nvSpPr>
          <p:cNvPr id="6" name="Slide Number Placeholder 5"/>
          <p:cNvSpPr>
            <a:spLocks noGrp="1"/>
          </p:cNvSpPr>
          <p:nvPr>
            <p:ph type="sldNum" sz="quarter" idx="4"/>
          </p:nvPr>
        </p:nvSpPr>
        <p:spPr>
          <a:xfrm>
            <a:off x="7314416" y="411598"/>
            <a:ext cx="941203" cy="226314"/>
          </a:xfrm>
          <a:prstGeom prst="rect">
            <a:avLst/>
          </a:prstGeom>
        </p:spPr>
        <p:txBody>
          <a:bodyPr vert="horz" lIns="91440" tIns="45720" rIns="91440" bIns="45720" rtlCol="0" anchor="ctr"/>
          <a:lstStyle>
            <a:lvl1pPr algn="r">
              <a:defRPr sz="1200">
                <a:solidFill>
                  <a:schemeClr val="tx1"/>
                </a:solidFill>
              </a:defRPr>
            </a:lvl1pPr>
          </a:lstStyle>
          <a:p>
            <a:fld id="{B6F15528-21DE-4FAA-801E-634DDDAF4B2B}" type="slidenum">
              <a:rPr lang="en-US" smtClean="0"/>
              <a:pPr/>
              <a:t>‹#›</a:t>
            </a:fld>
            <a:endParaRPr lang="en-US"/>
          </a:p>
        </p:txBody>
      </p:sp>
      <p:sp>
        <p:nvSpPr>
          <p:cNvPr id="5" name="Footer Placeholder 4"/>
          <p:cNvSpPr>
            <a:spLocks noGrp="1"/>
          </p:cNvSpPr>
          <p:nvPr>
            <p:ph type="ftr" sz="quarter" idx="3"/>
          </p:nvPr>
        </p:nvSpPr>
        <p:spPr>
          <a:xfrm>
            <a:off x="6008689" y="641968"/>
            <a:ext cx="2246489" cy="225920"/>
          </a:xfrm>
          <a:prstGeom prst="rect">
            <a:avLst/>
          </a:prstGeom>
        </p:spPr>
        <p:txBody>
          <a:bodyPr vert="horz" lIns="91440" tIns="0" rIns="91440" bIns="45720" rtlCol="0" anchor="t"/>
          <a:lstStyle>
            <a:lvl1pPr algn="l">
              <a:defRPr sz="1000">
                <a:solidFill>
                  <a:schemeClr val="tx1"/>
                </a:solidFill>
              </a:defRPr>
            </a:lvl1pPr>
          </a:lstStyle>
          <a:p>
            <a:r>
              <a:rPr lang="en-US" smtClean="0"/>
              <a:t>Dr.S.L.Jayalakshmi,VIT,Chennai</a:t>
            </a:r>
            <a:endParaRPr lang="en-US"/>
          </a:p>
        </p:txBody>
      </p:sp>
    </p:spTree>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dt="0"/>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http://www.techbooksforfree.com/intro_to_data_com/stdimages/page30.gif" TargetMode="Externa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2976" y="514350"/>
            <a:ext cx="7696224" cy="1946269"/>
          </a:xfrm>
        </p:spPr>
        <p:txBody>
          <a:bodyPr>
            <a:normAutofit/>
          </a:bodyPr>
          <a:lstStyle/>
          <a:p>
            <a:r>
              <a:rPr lang="en-IN" dirty="0" smtClean="0"/>
              <a:t>Network and Communication</a:t>
            </a:r>
            <a:endParaRPr lang="en-IN" dirty="0"/>
          </a:p>
        </p:txBody>
      </p:sp>
      <p:sp>
        <p:nvSpPr>
          <p:cNvPr id="3" name="Subtitle 2"/>
          <p:cNvSpPr>
            <a:spLocks noGrp="1"/>
          </p:cNvSpPr>
          <p:nvPr>
            <p:ph type="subTitle" idx="1"/>
          </p:nvPr>
        </p:nvSpPr>
        <p:spPr>
          <a:xfrm>
            <a:off x="1500166" y="2643188"/>
            <a:ext cx="6477016" cy="1905000"/>
          </a:xfrm>
        </p:spPr>
        <p:txBody>
          <a:bodyPr>
            <a:normAutofit fontScale="92500"/>
          </a:bodyPr>
          <a:lstStyle/>
          <a:p>
            <a:pPr algn="just"/>
            <a:r>
              <a:rPr lang="en-IN" dirty="0" smtClean="0"/>
              <a:t>Module </a:t>
            </a:r>
            <a:r>
              <a:rPr lang="en-IN" dirty="0"/>
              <a:t>1  </a:t>
            </a:r>
            <a:r>
              <a:rPr lang="en-US" dirty="0" smtClean="0"/>
              <a:t>Networking Principles and layered architecture</a:t>
            </a:r>
          </a:p>
          <a:p>
            <a:endParaRPr lang="en-IN" dirty="0" smtClean="0"/>
          </a:p>
          <a:p>
            <a:endParaRPr lang="en-IN" dirty="0" smtClean="0"/>
          </a:p>
          <a:p>
            <a:pPr algn="r"/>
            <a:r>
              <a:rPr lang="en-IN" dirty="0" err="1" smtClean="0">
                <a:solidFill>
                  <a:schemeClr val="tx2"/>
                </a:solidFill>
              </a:rPr>
              <a:t>Dr.</a:t>
            </a:r>
            <a:r>
              <a:rPr lang="en-IN" dirty="0" smtClean="0">
                <a:solidFill>
                  <a:schemeClr val="tx2"/>
                </a:solidFill>
              </a:rPr>
              <a:t> </a:t>
            </a:r>
            <a:r>
              <a:rPr lang="en-IN" dirty="0" err="1" smtClean="0">
                <a:solidFill>
                  <a:schemeClr val="tx2"/>
                </a:solidFill>
              </a:rPr>
              <a:t>S.L.Jayalakshmi</a:t>
            </a:r>
            <a:r>
              <a:rPr lang="en-IN" dirty="0" smtClean="0">
                <a:solidFill>
                  <a:schemeClr val="tx2"/>
                </a:solidFill>
              </a:rPr>
              <a:t>, </a:t>
            </a:r>
          </a:p>
          <a:p>
            <a:pPr algn="r"/>
            <a:r>
              <a:rPr lang="en-IN" dirty="0" smtClean="0">
                <a:solidFill>
                  <a:schemeClr val="tx2"/>
                </a:solidFill>
              </a:rPr>
              <a:t>VIT Chennai</a:t>
            </a:r>
            <a:endParaRPr lang="en-IN" dirty="0">
              <a:solidFill>
                <a:schemeClr val="tx2"/>
              </a:solidFill>
            </a:endParaRPr>
          </a:p>
        </p:txBody>
      </p:sp>
      <p:sp>
        <p:nvSpPr>
          <p:cNvPr id="4" name="Footer Placeholder 3"/>
          <p:cNvSpPr>
            <a:spLocks noGrp="1"/>
          </p:cNvSpPr>
          <p:nvPr>
            <p:ph type="ftr" sz="quarter" idx="12"/>
          </p:nvPr>
        </p:nvSpPr>
        <p:spPr/>
        <p:txBody>
          <a:bodyPr/>
          <a:lstStyle/>
          <a:p>
            <a:r>
              <a:rPr lang="en-US" smtClean="0"/>
              <a:t>Dr.S.L.Jayalakshmi,VIT,Chennai</a:t>
            </a:r>
            <a:endParaRPr lang="en-US" dirty="0"/>
          </a:p>
        </p:txBody>
      </p:sp>
      <p:sp>
        <p:nvSpPr>
          <p:cNvPr id="5" name="Slide Number Placeholder 4"/>
          <p:cNvSpPr>
            <a:spLocks noGrp="1"/>
          </p:cNvSpPr>
          <p:nvPr>
            <p:ph type="sldNum" sz="quarter" idx="11"/>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636017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133351"/>
            <a:ext cx="7015186" cy="914399"/>
          </a:xfrm>
        </p:spPr>
        <p:txBody>
          <a:bodyPr>
            <a:normAutofit/>
          </a:bodyPr>
          <a:lstStyle/>
          <a:p>
            <a:pPr algn="ctr"/>
            <a:r>
              <a:rPr lang="en-IN" sz="3200" dirty="0" smtClean="0"/>
              <a:t>Line Configuration</a:t>
            </a:r>
            <a:endParaRPr lang="en-IN" sz="3200" dirty="0"/>
          </a:p>
        </p:txBody>
      </p:sp>
      <p:sp>
        <p:nvSpPr>
          <p:cNvPr id="5" name="Footer Placeholder 4"/>
          <p:cNvSpPr>
            <a:spLocks noGrp="1"/>
          </p:cNvSpPr>
          <p:nvPr>
            <p:ph type="ftr" sz="quarter" idx="11"/>
          </p:nvPr>
        </p:nvSpPr>
        <p:spPr/>
        <p:txBody>
          <a:bodyPr/>
          <a:lstStyle/>
          <a:p>
            <a:r>
              <a:rPr lang="en-US" smtClean="0"/>
              <a:t>Dr.S.L.Jayalakshmi,VIT,Chennai</a:t>
            </a:r>
            <a:endParaRPr lang="en-US"/>
          </a:p>
        </p:txBody>
      </p:sp>
      <p:pic>
        <p:nvPicPr>
          <p:cNvPr id="7" name="Content Placeholder 6"/>
          <p:cNvPicPr>
            <a:picLocks noGrp="1" noChangeAspect="1" noChangeArrowheads="1"/>
          </p:cNvPicPr>
          <p:nvPr>
            <p:ph idx="1"/>
          </p:nvPr>
        </p:nvPicPr>
        <p:blipFill>
          <a:blip r:embed="rId3"/>
          <a:srcRect/>
          <a:stretch>
            <a:fillRect/>
          </a:stretch>
        </p:blipFill>
        <p:spPr bwMode="auto">
          <a:xfrm>
            <a:off x="1214414" y="1285866"/>
            <a:ext cx="7000924" cy="3119616"/>
          </a:xfrm>
          <a:prstGeom prst="rect">
            <a:avLst/>
          </a:prstGeom>
          <a:noFill/>
          <a:ln w="9525">
            <a:noFill/>
            <a:miter lim="800000"/>
            <a:headEnd/>
            <a:tailEnd/>
          </a:ln>
          <a:effectLst/>
        </p:spPr>
      </p:pic>
      <p:sp>
        <p:nvSpPr>
          <p:cNvPr id="6" name="TextBox 5">
            <a:extLst>
              <a:ext uri="{FF2B5EF4-FFF2-40B4-BE49-F238E27FC236}">
                <a16:creationId xmlns:a16="http://schemas.microsoft.com/office/drawing/2014/main" xmlns="" id="{3F935CE5-4D15-4DD5-9259-0B2307D1D9E4}"/>
              </a:ext>
            </a:extLst>
          </p:cNvPr>
          <p:cNvSpPr txBox="1"/>
          <p:nvPr/>
        </p:nvSpPr>
        <p:spPr>
          <a:xfrm>
            <a:off x="1214414" y="4429138"/>
            <a:ext cx="7251031" cy="369332"/>
          </a:xfrm>
          <a:prstGeom prst="rect">
            <a:avLst/>
          </a:prstGeom>
          <a:noFill/>
        </p:spPr>
        <p:txBody>
          <a:bodyPr wrap="square" rtlCol="0">
            <a:spAutoFit/>
          </a:bodyPr>
          <a:lstStyle/>
          <a:p>
            <a:r>
              <a:rPr lang="en-US" dirty="0"/>
              <a:t>Source: Data Communications and Networking – Behrouz A. Forouzan</a:t>
            </a:r>
            <a:endParaRPr lang="en-IN"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120901316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3A7C71-3141-464B-B829-ED2162A8291A}"/>
              </a:ext>
            </a:extLst>
          </p:cNvPr>
          <p:cNvSpPr>
            <a:spLocks noGrp="1"/>
          </p:cNvSpPr>
          <p:nvPr>
            <p:ph type="title"/>
          </p:nvPr>
        </p:nvSpPr>
        <p:spPr>
          <a:xfrm>
            <a:off x="914400" y="208020"/>
            <a:ext cx="7315200" cy="865573"/>
          </a:xfrm>
        </p:spPr>
        <p:txBody>
          <a:bodyPr/>
          <a:lstStyle/>
          <a:p>
            <a:r>
              <a:rPr lang="en-US" dirty="0"/>
              <a:t>Communication Protocol </a:t>
            </a:r>
            <a:endParaRPr lang="en-IN" dirty="0"/>
          </a:p>
        </p:txBody>
      </p:sp>
      <p:sp>
        <p:nvSpPr>
          <p:cNvPr id="3" name="Content Placeholder 2">
            <a:extLst>
              <a:ext uri="{FF2B5EF4-FFF2-40B4-BE49-F238E27FC236}">
                <a16:creationId xmlns="" xmlns:a16="http://schemas.microsoft.com/office/drawing/2014/main" id="{6C810EDF-B0E5-4E76-96C3-38B91AF6CEAD}"/>
              </a:ext>
            </a:extLst>
          </p:cNvPr>
          <p:cNvSpPr>
            <a:spLocks noGrp="1"/>
          </p:cNvSpPr>
          <p:nvPr>
            <p:ph idx="1"/>
          </p:nvPr>
        </p:nvSpPr>
        <p:spPr>
          <a:xfrm>
            <a:off x="914400" y="1439716"/>
            <a:ext cx="7315200" cy="2654645"/>
          </a:xfrm>
        </p:spPr>
        <p:txBody>
          <a:bodyPr/>
          <a:lstStyle/>
          <a:p>
            <a:r>
              <a:rPr lang="en-US" dirty="0"/>
              <a:t> Communication Protocol is a system of rules that allow two or more entities of a communications system to transmit information via any kind of variation of a physical quantity.</a:t>
            </a:r>
            <a:endParaRPr lang="en-IN" dirty="0"/>
          </a:p>
        </p:txBody>
      </p:sp>
      <p:sp>
        <p:nvSpPr>
          <p:cNvPr id="5" name="Slide Number Placeholder 4">
            <a:extLst>
              <a:ext uri="{FF2B5EF4-FFF2-40B4-BE49-F238E27FC236}">
                <a16:creationId xmlns="" xmlns:a16="http://schemas.microsoft.com/office/drawing/2014/main" id="{7643D444-25F9-4276-8A14-895AEE89B743}"/>
              </a:ext>
            </a:extLst>
          </p:cNvPr>
          <p:cNvSpPr>
            <a:spLocks noGrp="1"/>
          </p:cNvSpPr>
          <p:nvPr>
            <p:ph type="sldNum" sz="quarter" idx="12"/>
          </p:nvPr>
        </p:nvSpPr>
        <p:spPr/>
        <p:txBody>
          <a:bodyPr/>
          <a:lstStyle/>
          <a:p>
            <a:fld id="{1F742ADB-DB38-4781-BDEB-F2F4CD3551B3}" type="slidenum">
              <a:rPr lang="en-IN" smtClean="0"/>
              <a:t>100</a:t>
            </a:fld>
            <a:endParaRPr lang="en-IN"/>
          </a:p>
        </p:txBody>
      </p:sp>
    </p:spTree>
    <p:extLst>
      <p:ext uri="{BB962C8B-B14F-4D97-AF65-F5344CB8AC3E}">
        <p14:creationId xmlns:p14="http://schemas.microsoft.com/office/powerpoint/2010/main" val="140177156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3A7C71-3141-464B-B829-ED2162A8291A}"/>
              </a:ext>
            </a:extLst>
          </p:cNvPr>
          <p:cNvSpPr>
            <a:spLocks noGrp="1"/>
          </p:cNvSpPr>
          <p:nvPr>
            <p:ph type="title"/>
          </p:nvPr>
        </p:nvSpPr>
        <p:spPr>
          <a:xfrm>
            <a:off x="987137" y="319740"/>
            <a:ext cx="7315200" cy="865573"/>
          </a:xfrm>
        </p:spPr>
        <p:txBody>
          <a:bodyPr>
            <a:normAutofit fontScale="90000"/>
          </a:bodyPr>
          <a:lstStyle/>
          <a:p>
            <a:r>
              <a:rPr lang="en-US" dirty="0" smtClean="0"/>
              <a:t>Simple Network </a:t>
            </a:r>
            <a:r>
              <a:rPr lang="en-US" dirty="0"/>
              <a:t>Management Protocol: SNMP</a:t>
            </a:r>
            <a:endParaRPr lang="en-IN" dirty="0"/>
          </a:p>
        </p:txBody>
      </p:sp>
      <p:sp>
        <p:nvSpPr>
          <p:cNvPr id="3" name="Content Placeholder 2">
            <a:extLst>
              <a:ext uri="{FF2B5EF4-FFF2-40B4-BE49-F238E27FC236}">
                <a16:creationId xmlns="" xmlns:a16="http://schemas.microsoft.com/office/drawing/2014/main" id="{6C810EDF-B0E5-4E76-96C3-38B91AF6CEAD}"/>
              </a:ext>
            </a:extLst>
          </p:cNvPr>
          <p:cNvSpPr>
            <a:spLocks noGrp="1"/>
          </p:cNvSpPr>
          <p:nvPr>
            <p:ph idx="1"/>
          </p:nvPr>
        </p:nvSpPr>
        <p:spPr>
          <a:xfrm>
            <a:off x="831273" y="1275607"/>
            <a:ext cx="7315200" cy="2520280"/>
          </a:xfrm>
        </p:spPr>
        <p:txBody>
          <a:bodyPr/>
          <a:lstStyle/>
          <a:p>
            <a:r>
              <a:rPr lang="en-US" dirty="0"/>
              <a:t>An Internet Standard protocol for </a:t>
            </a:r>
          </a:p>
          <a:p>
            <a:pPr lvl="1"/>
            <a:r>
              <a:rPr lang="en-US" dirty="0"/>
              <a:t>collecting and organizing information about managed devices on IP networks </a:t>
            </a:r>
          </a:p>
          <a:p>
            <a:pPr lvl="1"/>
            <a:r>
              <a:rPr lang="en-US" dirty="0"/>
              <a:t>modifying that information to change device behavior. </a:t>
            </a:r>
          </a:p>
          <a:p>
            <a:pPr lvl="1"/>
            <a:r>
              <a:rPr lang="en-US" dirty="0"/>
              <a:t>Devices that typically support SNMP include cable modems, routers, switches, servers, workstations, printers, and more.</a:t>
            </a:r>
            <a:endParaRPr lang="en-IN" dirty="0"/>
          </a:p>
        </p:txBody>
      </p:sp>
      <p:sp>
        <p:nvSpPr>
          <p:cNvPr id="5" name="Slide Number Placeholder 4">
            <a:extLst>
              <a:ext uri="{FF2B5EF4-FFF2-40B4-BE49-F238E27FC236}">
                <a16:creationId xmlns="" xmlns:a16="http://schemas.microsoft.com/office/drawing/2014/main" id="{7643D444-25F9-4276-8A14-895AEE89B743}"/>
              </a:ext>
            </a:extLst>
          </p:cNvPr>
          <p:cNvSpPr>
            <a:spLocks noGrp="1"/>
          </p:cNvSpPr>
          <p:nvPr>
            <p:ph type="sldNum" sz="quarter" idx="12"/>
          </p:nvPr>
        </p:nvSpPr>
        <p:spPr/>
        <p:txBody>
          <a:bodyPr/>
          <a:lstStyle/>
          <a:p>
            <a:fld id="{1F742ADB-DB38-4781-BDEB-F2F4CD3551B3}" type="slidenum">
              <a:rPr lang="en-IN" smtClean="0"/>
              <a:t>101</a:t>
            </a:fld>
            <a:endParaRPr lang="en-IN"/>
          </a:p>
        </p:txBody>
      </p:sp>
    </p:spTree>
    <p:extLst>
      <p:ext uri="{BB962C8B-B14F-4D97-AF65-F5344CB8AC3E}">
        <p14:creationId xmlns:p14="http://schemas.microsoft.com/office/powerpoint/2010/main" val="163188430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3A7C71-3141-464B-B829-ED2162A8291A}"/>
              </a:ext>
            </a:extLst>
          </p:cNvPr>
          <p:cNvSpPr>
            <a:spLocks noGrp="1"/>
          </p:cNvSpPr>
          <p:nvPr>
            <p:ph type="title"/>
          </p:nvPr>
        </p:nvSpPr>
        <p:spPr>
          <a:xfrm>
            <a:off x="914400" y="208020"/>
            <a:ext cx="7315200" cy="865573"/>
          </a:xfrm>
        </p:spPr>
        <p:txBody>
          <a:bodyPr/>
          <a:lstStyle/>
          <a:p>
            <a:r>
              <a:rPr lang="en-IN" dirty="0"/>
              <a:t>Network security protocols </a:t>
            </a:r>
          </a:p>
        </p:txBody>
      </p:sp>
      <p:sp>
        <p:nvSpPr>
          <p:cNvPr id="3" name="Content Placeholder 2">
            <a:extLst>
              <a:ext uri="{FF2B5EF4-FFF2-40B4-BE49-F238E27FC236}">
                <a16:creationId xmlns="" xmlns:a16="http://schemas.microsoft.com/office/drawing/2014/main" id="{6C810EDF-B0E5-4E76-96C3-38B91AF6CEAD}"/>
              </a:ext>
            </a:extLst>
          </p:cNvPr>
          <p:cNvSpPr>
            <a:spLocks noGrp="1"/>
          </p:cNvSpPr>
          <p:nvPr>
            <p:ph idx="1"/>
          </p:nvPr>
        </p:nvSpPr>
        <p:spPr>
          <a:xfrm>
            <a:off x="914400" y="1350013"/>
            <a:ext cx="7315200" cy="2654645"/>
          </a:xfrm>
        </p:spPr>
        <p:txBody>
          <a:bodyPr/>
          <a:lstStyle/>
          <a:p>
            <a:r>
              <a:rPr lang="en-US" dirty="0"/>
              <a:t>Ensures the security and integrity of data in transit over a network connection. </a:t>
            </a:r>
          </a:p>
          <a:p>
            <a:r>
              <a:rPr lang="en-US" dirty="0"/>
              <a:t>Network security protocols define the processes and methodology to secure network data from any illegitimate attempt to review or extract the contents of data.</a:t>
            </a:r>
            <a:endParaRPr lang="en-IN" dirty="0"/>
          </a:p>
        </p:txBody>
      </p:sp>
      <p:sp>
        <p:nvSpPr>
          <p:cNvPr id="5" name="Slide Number Placeholder 4">
            <a:extLst>
              <a:ext uri="{FF2B5EF4-FFF2-40B4-BE49-F238E27FC236}">
                <a16:creationId xmlns="" xmlns:a16="http://schemas.microsoft.com/office/drawing/2014/main" id="{7643D444-25F9-4276-8A14-895AEE89B743}"/>
              </a:ext>
            </a:extLst>
          </p:cNvPr>
          <p:cNvSpPr>
            <a:spLocks noGrp="1"/>
          </p:cNvSpPr>
          <p:nvPr>
            <p:ph type="sldNum" sz="quarter" idx="12"/>
          </p:nvPr>
        </p:nvSpPr>
        <p:spPr/>
        <p:txBody>
          <a:bodyPr/>
          <a:lstStyle/>
          <a:p>
            <a:fld id="{1F742ADB-DB38-4781-BDEB-F2F4CD3551B3}" type="slidenum">
              <a:rPr lang="en-IN" smtClean="0"/>
              <a:t>102</a:t>
            </a:fld>
            <a:endParaRPr lang="en-IN"/>
          </a:p>
        </p:txBody>
      </p:sp>
    </p:spTree>
    <p:extLst>
      <p:ext uri="{BB962C8B-B14F-4D97-AF65-F5344CB8AC3E}">
        <p14:creationId xmlns:p14="http://schemas.microsoft.com/office/powerpoint/2010/main" val="342619846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2C8904-E4D1-4B44-BB37-CE4572364D3C}"/>
              </a:ext>
            </a:extLst>
          </p:cNvPr>
          <p:cNvSpPr>
            <a:spLocks noGrp="1"/>
          </p:cNvSpPr>
          <p:nvPr>
            <p:ph type="title"/>
          </p:nvPr>
        </p:nvSpPr>
        <p:spPr>
          <a:xfrm>
            <a:off x="914400" y="136030"/>
            <a:ext cx="7315200" cy="865573"/>
          </a:xfrm>
        </p:spPr>
        <p:txBody>
          <a:bodyPr/>
          <a:lstStyle/>
          <a:p>
            <a:r>
              <a:rPr lang="en-IN" dirty="0"/>
              <a:t>Popular Protocols</a:t>
            </a:r>
          </a:p>
        </p:txBody>
      </p:sp>
      <p:sp>
        <p:nvSpPr>
          <p:cNvPr id="3" name="Content Placeholder 2">
            <a:extLst>
              <a:ext uri="{FF2B5EF4-FFF2-40B4-BE49-F238E27FC236}">
                <a16:creationId xmlns="" xmlns:a16="http://schemas.microsoft.com/office/drawing/2014/main" id="{9ED2C477-3B57-4DAC-890B-BEAAC050E9AE}"/>
              </a:ext>
            </a:extLst>
          </p:cNvPr>
          <p:cNvSpPr>
            <a:spLocks noGrp="1"/>
          </p:cNvSpPr>
          <p:nvPr>
            <p:ph idx="1"/>
          </p:nvPr>
        </p:nvSpPr>
        <p:spPr>
          <a:xfrm>
            <a:off x="914400" y="1059583"/>
            <a:ext cx="7315200" cy="3816424"/>
          </a:xfrm>
        </p:spPr>
        <p:txBody>
          <a:bodyPr>
            <a:normAutofit/>
          </a:bodyPr>
          <a:lstStyle/>
          <a:p>
            <a:pPr>
              <a:buFont typeface="Arial" panose="020B0604020202020204" pitchFamily="34" charset="0"/>
              <a:buChar char="•"/>
            </a:pPr>
            <a:r>
              <a:rPr lang="en-IN" sz="1400" b="1" dirty="0"/>
              <a:t>ISDN</a:t>
            </a:r>
            <a:r>
              <a:rPr lang="en-IN" sz="1400" dirty="0"/>
              <a:t> - </a:t>
            </a:r>
            <a:r>
              <a:rPr lang="en-IN" sz="1400" b="1" dirty="0"/>
              <a:t>Integrated Services Digital Network</a:t>
            </a:r>
            <a:r>
              <a:rPr lang="en-IN" sz="1400" dirty="0"/>
              <a:t>. Communication protocol  offered by phone companies which allows phone networks to carry voice, video, and data.</a:t>
            </a:r>
          </a:p>
          <a:p>
            <a:pPr>
              <a:buFont typeface="Arial" panose="020B0604020202020204" pitchFamily="34" charset="0"/>
              <a:buChar char="•"/>
            </a:pPr>
            <a:r>
              <a:rPr lang="en-IN" sz="1400" b="1" dirty="0"/>
              <a:t>CDMA</a:t>
            </a:r>
            <a:r>
              <a:rPr lang="en-IN" sz="1400" dirty="0"/>
              <a:t> - </a:t>
            </a:r>
            <a:r>
              <a:rPr lang="en-IN" sz="1400" b="1" dirty="0"/>
              <a:t>Code Division Multiple Access</a:t>
            </a:r>
            <a:r>
              <a:rPr lang="en-IN" sz="1400" dirty="0"/>
              <a:t>. </a:t>
            </a:r>
            <a:r>
              <a:rPr lang="en-US" sz="1400" b="1" dirty="0"/>
              <a:t>X.25 </a:t>
            </a:r>
            <a:r>
              <a:rPr lang="en-US" sz="1400" dirty="0"/>
              <a:t>- ITU’s standard that defines how connections between terminal equipment and computers are maintained.</a:t>
            </a:r>
          </a:p>
          <a:p>
            <a:pPr>
              <a:buFont typeface="Arial" panose="020B0604020202020204" pitchFamily="34" charset="0"/>
              <a:buChar char="•"/>
            </a:pPr>
            <a:r>
              <a:rPr lang="en-US" sz="1400" dirty="0"/>
              <a:t>TCP/IP (Transmission Control Protocol/Internet Protocol) suite</a:t>
            </a:r>
          </a:p>
          <a:p>
            <a:pPr>
              <a:buFont typeface="Arial" panose="020B0604020202020204" pitchFamily="34" charset="0"/>
              <a:buChar char="•"/>
            </a:pPr>
            <a:r>
              <a:rPr lang="en-US" sz="1400" dirty="0"/>
              <a:t>ARP (Address Resolution Protocol)</a:t>
            </a:r>
          </a:p>
          <a:p>
            <a:pPr>
              <a:buFont typeface="Arial" panose="020B0604020202020204" pitchFamily="34" charset="0"/>
              <a:buChar char="•"/>
            </a:pPr>
            <a:r>
              <a:rPr lang="en-US" sz="1400" dirty="0"/>
              <a:t>DNS (Domain Name System)</a:t>
            </a:r>
          </a:p>
          <a:p>
            <a:pPr>
              <a:buFont typeface="Arial" panose="020B0604020202020204" pitchFamily="34" charset="0"/>
              <a:buChar char="•"/>
            </a:pPr>
            <a:r>
              <a:rPr lang="en-US" sz="1400" dirty="0"/>
              <a:t>FTP (File Transfer Protocol)</a:t>
            </a:r>
          </a:p>
          <a:p>
            <a:pPr>
              <a:buFont typeface="Arial" panose="020B0604020202020204" pitchFamily="34" charset="0"/>
              <a:buChar char="•"/>
            </a:pPr>
            <a:r>
              <a:rPr lang="en-US" sz="1400" dirty="0"/>
              <a:t>HTTP (Hyper Text Transfer Protocol)</a:t>
            </a:r>
          </a:p>
          <a:p>
            <a:pPr>
              <a:buFont typeface="Arial" panose="020B0604020202020204" pitchFamily="34" charset="0"/>
              <a:buChar char="•"/>
            </a:pPr>
            <a:r>
              <a:rPr lang="en-US" sz="1400" dirty="0"/>
              <a:t>HTTPS (Hypertext Transfer Protocol Secure)</a:t>
            </a:r>
          </a:p>
          <a:p>
            <a:pPr>
              <a:buFont typeface="Arial" panose="020B0604020202020204" pitchFamily="34" charset="0"/>
              <a:buChar char="•"/>
            </a:pPr>
            <a:r>
              <a:rPr lang="en-US" sz="1400" dirty="0"/>
              <a:t>ICMP (Internet Control Message Protocol)</a:t>
            </a:r>
          </a:p>
          <a:p>
            <a:pPr>
              <a:buFont typeface="Arial" panose="020B0604020202020204" pitchFamily="34" charset="0"/>
              <a:buChar char="•"/>
            </a:pPr>
            <a:r>
              <a:rPr lang="en-US" sz="1400" dirty="0"/>
              <a:t>IGMP (Internet Group Management Protocol)</a:t>
            </a:r>
          </a:p>
          <a:p>
            <a:pPr>
              <a:buFont typeface="Arial" panose="020B0604020202020204" pitchFamily="34" charset="0"/>
              <a:buChar char="•"/>
            </a:pPr>
            <a:r>
              <a:rPr lang="en-US" sz="1400" dirty="0"/>
              <a:t>IMAP4 (Internet Message Access Protocol version 4)</a:t>
            </a:r>
            <a:endParaRPr lang="en-IN" sz="1400" dirty="0"/>
          </a:p>
        </p:txBody>
      </p:sp>
      <p:sp>
        <p:nvSpPr>
          <p:cNvPr id="9" name="Slide Number Placeholder 8">
            <a:extLst>
              <a:ext uri="{FF2B5EF4-FFF2-40B4-BE49-F238E27FC236}">
                <a16:creationId xmlns="" xmlns:a16="http://schemas.microsoft.com/office/drawing/2014/main" id="{45C740A6-9462-4043-BDB7-B555BE4B43D4}"/>
              </a:ext>
            </a:extLst>
          </p:cNvPr>
          <p:cNvSpPr>
            <a:spLocks noGrp="1"/>
          </p:cNvSpPr>
          <p:nvPr>
            <p:ph type="sldNum" sz="quarter" idx="12"/>
          </p:nvPr>
        </p:nvSpPr>
        <p:spPr/>
        <p:txBody>
          <a:bodyPr/>
          <a:lstStyle/>
          <a:p>
            <a:fld id="{1F742ADB-DB38-4781-BDEB-F2F4CD3551B3}" type="slidenum">
              <a:rPr lang="en-IN" smtClean="0"/>
              <a:t>103</a:t>
            </a:fld>
            <a:endParaRPr lang="en-IN"/>
          </a:p>
        </p:txBody>
      </p:sp>
    </p:spTree>
    <p:extLst>
      <p:ext uri="{BB962C8B-B14F-4D97-AF65-F5344CB8AC3E}">
        <p14:creationId xmlns:p14="http://schemas.microsoft.com/office/powerpoint/2010/main" val="201758039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3EBB3C-C0EA-4998-A601-0C14F8FEAB67}"/>
              </a:ext>
            </a:extLst>
          </p:cNvPr>
          <p:cNvSpPr>
            <a:spLocks noGrp="1"/>
          </p:cNvSpPr>
          <p:nvPr>
            <p:ph type="title"/>
          </p:nvPr>
        </p:nvSpPr>
        <p:spPr>
          <a:xfrm>
            <a:off x="914400" y="208020"/>
            <a:ext cx="7315200" cy="865573"/>
          </a:xfrm>
        </p:spPr>
        <p:txBody>
          <a:bodyPr/>
          <a:lstStyle/>
          <a:p>
            <a:r>
              <a:rPr lang="en-IN" dirty="0"/>
              <a:t>Standards</a:t>
            </a:r>
          </a:p>
        </p:txBody>
      </p:sp>
      <p:sp>
        <p:nvSpPr>
          <p:cNvPr id="3" name="Content Placeholder 2">
            <a:extLst>
              <a:ext uri="{FF2B5EF4-FFF2-40B4-BE49-F238E27FC236}">
                <a16:creationId xmlns="" xmlns:a16="http://schemas.microsoft.com/office/drawing/2014/main" id="{6FE26231-2D08-4DCA-9C12-ED916CECCE3A}"/>
              </a:ext>
            </a:extLst>
          </p:cNvPr>
          <p:cNvSpPr>
            <a:spLocks noGrp="1"/>
          </p:cNvSpPr>
          <p:nvPr>
            <p:ph idx="1"/>
          </p:nvPr>
        </p:nvSpPr>
        <p:spPr>
          <a:xfrm>
            <a:off x="914400" y="987575"/>
            <a:ext cx="7315200" cy="3584426"/>
          </a:xfrm>
        </p:spPr>
        <p:txBody>
          <a:bodyPr>
            <a:normAutofit/>
          </a:bodyPr>
          <a:lstStyle/>
          <a:p>
            <a:pPr>
              <a:buFont typeface="Arial" panose="020B0604020202020204" pitchFamily="34" charset="0"/>
              <a:buChar char="•"/>
            </a:pPr>
            <a:r>
              <a:rPr lang="en-IN" sz="2100" dirty="0"/>
              <a:t> Standard provides a model for development that makes it possible for a product to work regardless of the individual manufacturer</a:t>
            </a:r>
          </a:p>
          <a:p>
            <a:pPr>
              <a:buFont typeface="Arial" panose="020B0604020202020204" pitchFamily="34" charset="0"/>
              <a:buChar char="•"/>
            </a:pPr>
            <a:r>
              <a:rPr lang="en-US" sz="2100" b="1" dirty="0" err="1"/>
              <a:t>Dejure</a:t>
            </a:r>
            <a:r>
              <a:rPr lang="en-US" sz="2100" dirty="0"/>
              <a:t> </a:t>
            </a:r>
            <a:r>
              <a:rPr lang="en-IN" sz="2100" dirty="0"/>
              <a:t>– haven’t approved by organized body, but adopted as standards through wide spread use ASCII USB</a:t>
            </a:r>
          </a:p>
          <a:p>
            <a:pPr>
              <a:buFont typeface="Arial" panose="020B0604020202020204" pitchFamily="34" charset="0"/>
              <a:buChar char="•"/>
            </a:pPr>
            <a:r>
              <a:rPr lang="en-US" sz="2100" b="1" dirty="0"/>
              <a:t>D</a:t>
            </a:r>
            <a:r>
              <a:rPr lang="en-IN" sz="2100" b="1" dirty="0" err="1"/>
              <a:t>efacto</a:t>
            </a:r>
            <a:r>
              <a:rPr lang="en-IN" sz="2100" b="1" dirty="0"/>
              <a:t> </a:t>
            </a:r>
            <a:r>
              <a:rPr lang="en-US" sz="2100" dirty="0"/>
              <a:t>-  Proprietary and Non proprietary</a:t>
            </a:r>
          </a:p>
          <a:p>
            <a:pPr lvl="1">
              <a:buFont typeface="Arial" panose="020B0604020202020204" pitchFamily="34" charset="0"/>
              <a:buChar char="•"/>
            </a:pPr>
            <a:r>
              <a:rPr lang="en-US" sz="1900" dirty="0"/>
              <a:t>Proprietary – invented by commercial organizations; close off communications</a:t>
            </a:r>
          </a:p>
          <a:p>
            <a:pPr lvl="1">
              <a:buFont typeface="Arial" panose="020B0604020202020204" pitchFamily="34" charset="0"/>
              <a:buChar char="•"/>
            </a:pPr>
            <a:r>
              <a:rPr lang="en-US" sz="1900" dirty="0"/>
              <a:t>Non proprietary-developed by groups or committees; open standards QWERTY</a:t>
            </a:r>
          </a:p>
          <a:p>
            <a:pPr>
              <a:buFont typeface="Arial" panose="020B0604020202020204" pitchFamily="34" charset="0"/>
              <a:buChar char="•"/>
            </a:pPr>
            <a:endParaRPr lang="en-US" sz="2100" dirty="0"/>
          </a:p>
        </p:txBody>
      </p:sp>
      <p:sp>
        <p:nvSpPr>
          <p:cNvPr id="9" name="Slide Number Placeholder 8">
            <a:extLst>
              <a:ext uri="{FF2B5EF4-FFF2-40B4-BE49-F238E27FC236}">
                <a16:creationId xmlns="" xmlns:a16="http://schemas.microsoft.com/office/drawing/2014/main" id="{C442C9AE-645A-4BB8-A463-AA7CFA0056D6}"/>
              </a:ext>
            </a:extLst>
          </p:cNvPr>
          <p:cNvSpPr>
            <a:spLocks noGrp="1"/>
          </p:cNvSpPr>
          <p:nvPr>
            <p:ph type="sldNum" sz="quarter" idx="12"/>
          </p:nvPr>
        </p:nvSpPr>
        <p:spPr/>
        <p:txBody>
          <a:bodyPr/>
          <a:lstStyle/>
          <a:p>
            <a:fld id="{1F742ADB-DB38-4781-BDEB-F2F4CD3551B3}" type="slidenum">
              <a:rPr lang="en-IN" smtClean="0"/>
              <a:t>104</a:t>
            </a:fld>
            <a:endParaRPr lang="en-IN"/>
          </a:p>
        </p:txBody>
      </p:sp>
    </p:spTree>
    <p:extLst>
      <p:ext uri="{BB962C8B-B14F-4D97-AF65-F5344CB8AC3E}">
        <p14:creationId xmlns:p14="http://schemas.microsoft.com/office/powerpoint/2010/main" val="345259995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2C8904-E4D1-4B44-BB37-CE4572364D3C}"/>
              </a:ext>
            </a:extLst>
          </p:cNvPr>
          <p:cNvSpPr>
            <a:spLocks noGrp="1"/>
          </p:cNvSpPr>
          <p:nvPr>
            <p:ph type="title"/>
          </p:nvPr>
        </p:nvSpPr>
        <p:spPr>
          <a:xfrm>
            <a:off x="107504" y="0"/>
            <a:ext cx="7315200" cy="865573"/>
          </a:xfrm>
        </p:spPr>
        <p:txBody>
          <a:bodyPr/>
          <a:lstStyle/>
          <a:p>
            <a:r>
              <a:rPr lang="en-IN" dirty="0"/>
              <a:t>List of Standard Organizations</a:t>
            </a:r>
          </a:p>
        </p:txBody>
      </p:sp>
      <p:sp>
        <p:nvSpPr>
          <p:cNvPr id="3" name="Content Placeholder 2">
            <a:extLst>
              <a:ext uri="{FF2B5EF4-FFF2-40B4-BE49-F238E27FC236}">
                <a16:creationId xmlns="" xmlns:a16="http://schemas.microsoft.com/office/drawing/2014/main" id="{9ED2C477-3B57-4DAC-890B-BEAAC050E9AE}"/>
              </a:ext>
            </a:extLst>
          </p:cNvPr>
          <p:cNvSpPr>
            <a:spLocks noGrp="1"/>
          </p:cNvSpPr>
          <p:nvPr>
            <p:ph idx="1"/>
          </p:nvPr>
        </p:nvSpPr>
        <p:spPr>
          <a:xfrm>
            <a:off x="914400" y="1073593"/>
            <a:ext cx="7315200" cy="3537123"/>
          </a:xfrm>
        </p:spPr>
        <p:txBody>
          <a:bodyPr>
            <a:normAutofit lnSpcReduction="10000"/>
          </a:bodyPr>
          <a:lstStyle/>
          <a:p>
            <a:pPr>
              <a:buFont typeface="Arial" panose="020B0604020202020204" pitchFamily="34" charset="0"/>
              <a:buChar char="•"/>
            </a:pPr>
            <a:r>
              <a:rPr lang="en-US" sz="1700" dirty="0"/>
              <a:t> </a:t>
            </a:r>
            <a:r>
              <a:rPr lang="en-US" sz="1700" b="1" dirty="0"/>
              <a:t>International Standard Organization (ISO)</a:t>
            </a:r>
            <a:r>
              <a:rPr lang="en-US" sz="1700" dirty="0"/>
              <a:t>. Responsible for a wide range of standards including networking standards</a:t>
            </a:r>
            <a:r>
              <a:rPr lang="en-US" sz="1700" dirty="0" smtClean="0"/>
              <a:t>.</a:t>
            </a:r>
            <a:endParaRPr lang="en-US" sz="1700" dirty="0"/>
          </a:p>
          <a:p>
            <a:pPr>
              <a:buFont typeface="Arial" panose="020B0604020202020204" pitchFamily="34" charset="0"/>
              <a:buChar char="•"/>
            </a:pPr>
            <a:r>
              <a:rPr lang="en-US" sz="1700" b="1" dirty="0"/>
              <a:t> CCITT</a:t>
            </a:r>
            <a:r>
              <a:rPr lang="en-US" sz="1700" dirty="0"/>
              <a:t> - </a:t>
            </a:r>
            <a:r>
              <a:rPr lang="en-US" sz="1700" b="1" dirty="0"/>
              <a:t>Consultative Committee for International Telegraph and Telephone</a:t>
            </a:r>
            <a:r>
              <a:rPr lang="en-US" sz="1700" dirty="0"/>
              <a:t>.  Responsible for development of Communication standards</a:t>
            </a:r>
            <a:r>
              <a:rPr lang="en-US" sz="1700" dirty="0" smtClean="0"/>
              <a:t>.</a:t>
            </a:r>
            <a:endParaRPr lang="en-US" sz="1700" dirty="0"/>
          </a:p>
          <a:p>
            <a:pPr>
              <a:buFont typeface="Arial" panose="020B0604020202020204" pitchFamily="34" charset="0"/>
              <a:buChar char="•"/>
            </a:pPr>
            <a:r>
              <a:rPr lang="en-US" sz="1700" dirty="0"/>
              <a:t> </a:t>
            </a:r>
            <a:r>
              <a:rPr lang="en-US" sz="1700" b="1" dirty="0"/>
              <a:t>International Telecommunications Union-Telecommunications Standards Sector (ITU-T)</a:t>
            </a:r>
            <a:r>
              <a:rPr lang="en-US" sz="1700" dirty="0"/>
              <a:t> - develops worldwide standards for telecommunication technologies</a:t>
            </a:r>
            <a:r>
              <a:rPr lang="en-US" sz="1700" dirty="0" smtClean="0"/>
              <a:t>.</a:t>
            </a:r>
            <a:endParaRPr lang="en-US" sz="1700" dirty="0"/>
          </a:p>
          <a:p>
            <a:pPr>
              <a:buFont typeface="Arial" panose="020B0604020202020204" pitchFamily="34" charset="0"/>
              <a:buChar char="•"/>
            </a:pPr>
            <a:r>
              <a:rPr lang="en-US" sz="1700" dirty="0"/>
              <a:t> </a:t>
            </a:r>
            <a:r>
              <a:rPr lang="en-US" sz="1700" b="1" dirty="0"/>
              <a:t>American National Standard Institute (ANSI</a:t>
            </a:r>
            <a:r>
              <a:rPr lang="en-US" sz="1700" b="1" dirty="0" smtClean="0"/>
              <a:t>)</a:t>
            </a:r>
            <a:endParaRPr lang="en-US" sz="1700" b="1" dirty="0"/>
          </a:p>
          <a:p>
            <a:pPr>
              <a:buFont typeface="Arial" panose="020B0604020202020204" pitchFamily="34" charset="0"/>
              <a:buChar char="•"/>
            </a:pPr>
            <a:r>
              <a:rPr lang="en-US" sz="1700" dirty="0"/>
              <a:t> </a:t>
            </a:r>
            <a:r>
              <a:rPr lang="en-US" sz="1700" b="1" dirty="0"/>
              <a:t>Institute of International Electrical and Electronics Engineers</a:t>
            </a:r>
            <a:r>
              <a:rPr lang="en-US" sz="1700" dirty="0"/>
              <a:t> </a:t>
            </a:r>
            <a:r>
              <a:rPr lang="en-US" sz="1700" b="1" dirty="0"/>
              <a:t>(IEEE</a:t>
            </a:r>
            <a:r>
              <a:rPr lang="en-US" sz="1700" b="1" dirty="0" smtClean="0"/>
              <a:t>)</a:t>
            </a:r>
            <a:endParaRPr lang="en-US" sz="1700" b="1" dirty="0"/>
          </a:p>
          <a:p>
            <a:pPr>
              <a:buFont typeface="Arial" panose="020B0604020202020204" pitchFamily="34" charset="0"/>
              <a:buChar char="•"/>
            </a:pPr>
            <a:r>
              <a:rPr lang="en-US" sz="1700" dirty="0"/>
              <a:t> </a:t>
            </a:r>
            <a:r>
              <a:rPr lang="en-US" sz="1700" b="1" dirty="0"/>
              <a:t>Electronic Industries Association (EIA)</a:t>
            </a:r>
            <a:r>
              <a:rPr lang="en-US" sz="1700" dirty="0"/>
              <a:t> .</a:t>
            </a:r>
          </a:p>
          <a:p>
            <a:pPr>
              <a:buFont typeface="Arial" panose="020B0604020202020204" pitchFamily="34" charset="0"/>
              <a:buChar char="•"/>
            </a:pPr>
            <a:r>
              <a:rPr lang="en-US" sz="1700" dirty="0"/>
              <a:t> Telecommunications Industry Association </a:t>
            </a:r>
            <a:r>
              <a:rPr lang="en-US" sz="1700" b="1" dirty="0"/>
              <a:t>(TIA)</a:t>
            </a:r>
            <a:r>
              <a:rPr lang="en-US" sz="1700" dirty="0"/>
              <a:t> and other leading telecommunication companies worked cooperatively to create </a:t>
            </a:r>
            <a:r>
              <a:rPr lang="en-US" sz="1700" b="1" dirty="0"/>
              <a:t>ANSI/TIA/EIA-568-A</a:t>
            </a:r>
            <a:r>
              <a:rPr lang="en-US" sz="1700" dirty="0"/>
              <a:t> standard for commercial buildings.</a:t>
            </a:r>
          </a:p>
          <a:p>
            <a:endParaRPr lang="en-IN" sz="1400" dirty="0"/>
          </a:p>
        </p:txBody>
      </p:sp>
      <p:sp>
        <p:nvSpPr>
          <p:cNvPr id="9" name="Slide Number Placeholder 8">
            <a:extLst>
              <a:ext uri="{FF2B5EF4-FFF2-40B4-BE49-F238E27FC236}">
                <a16:creationId xmlns="" xmlns:a16="http://schemas.microsoft.com/office/drawing/2014/main" id="{4A2AF2C1-8C60-4A12-9E4B-1EAF41B6E552}"/>
              </a:ext>
            </a:extLst>
          </p:cNvPr>
          <p:cNvSpPr>
            <a:spLocks noGrp="1"/>
          </p:cNvSpPr>
          <p:nvPr>
            <p:ph type="sldNum" sz="quarter" idx="12"/>
          </p:nvPr>
        </p:nvSpPr>
        <p:spPr/>
        <p:txBody>
          <a:bodyPr/>
          <a:lstStyle/>
          <a:p>
            <a:fld id="{1F742ADB-DB38-4781-BDEB-F2F4CD3551B3}" type="slidenum">
              <a:rPr lang="en-IN" smtClean="0"/>
              <a:t>105</a:t>
            </a:fld>
            <a:endParaRPr lang="en-IN"/>
          </a:p>
        </p:txBody>
      </p:sp>
    </p:spTree>
    <p:extLst>
      <p:ext uri="{BB962C8B-B14F-4D97-AF65-F5344CB8AC3E}">
        <p14:creationId xmlns:p14="http://schemas.microsoft.com/office/powerpoint/2010/main" val="121705879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4A2F87-1096-487F-A03F-DF38541FF133}"/>
              </a:ext>
            </a:extLst>
          </p:cNvPr>
          <p:cNvSpPr>
            <a:spLocks noGrp="1"/>
          </p:cNvSpPr>
          <p:nvPr>
            <p:ph type="ctrTitle"/>
          </p:nvPr>
        </p:nvSpPr>
        <p:spPr>
          <a:xfrm>
            <a:off x="827584" y="483518"/>
            <a:ext cx="7315200" cy="1946269"/>
          </a:xfrm>
        </p:spPr>
        <p:txBody>
          <a:bodyPr/>
          <a:lstStyle/>
          <a:p>
            <a:r>
              <a:rPr lang="en-IN" dirty="0"/>
              <a:t>OSI MODEL</a:t>
            </a:r>
          </a:p>
        </p:txBody>
      </p:sp>
      <p:sp>
        <p:nvSpPr>
          <p:cNvPr id="3" name="Subtitle 2">
            <a:extLst>
              <a:ext uri="{FF2B5EF4-FFF2-40B4-BE49-F238E27FC236}">
                <a16:creationId xmlns="" xmlns:a16="http://schemas.microsoft.com/office/drawing/2014/main" id="{41A31563-0584-472D-BAA7-A549F1AC7143}"/>
              </a:ext>
            </a:extLst>
          </p:cNvPr>
          <p:cNvSpPr>
            <a:spLocks noGrp="1"/>
          </p:cNvSpPr>
          <p:nvPr>
            <p:ph type="subTitle" idx="1"/>
          </p:nvPr>
        </p:nvSpPr>
        <p:spPr/>
        <p:txBody>
          <a:bodyPr/>
          <a:lstStyle/>
          <a:p>
            <a:endParaRPr lang="en-IN" dirty="0"/>
          </a:p>
        </p:txBody>
      </p:sp>
      <p:sp>
        <p:nvSpPr>
          <p:cNvPr id="6" name="Slide Number Placeholder 5">
            <a:extLst>
              <a:ext uri="{FF2B5EF4-FFF2-40B4-BE49-F238E27FC236}">
                <a16:creationId xmlns="" xmlns:a16="http://schemas.microsoft.com/office/drawing/2014/main" id="{D145B725-40CC-41E6-819B-4D627C5A45DC}"/>
              </a:ext>
            </a:extLst>
          </p:cNvPr>
          <p:cNvSpPr>
            <a:spLocks noGrp="1"/>
          </p:cNvSpPr>
          <p:nvPr>
            <p:ph type="sldNum" sz="quarter" idx="11"/>
          </p:nvPr>
        </p:nvSpPr>
        <p:spPr>
          <a:xfrm>
            <a:off x="8716618" y="548861"/>
            <a:ext cx="315809" cy="186636"/>
          </a:xfrm>
        </p:spPr>
        <p:txBody>
          <a:bodyPr/>
          <a:lstStyle/>
          <a:p>
            <a:fld id="{1F742ADB-DB38-4781-BDEB-F2F4CD3551B3}" type="slidenum">
              <a:rPr lang="en-IN" smtClean="0"/>
              <a:t>106</a:t>
            </a:fld>
            <a:endParaRPr lang="en-IN" dirty="0"/>
          </a:p>
        </p:txBody>
      </p:sp>
    </p:spTree>
    <p:extLst>
      <p:ext uri="{BB962C8B-B14F-4D97-AF65-F5344CB8AC3E}">
        <p14:creationId xmlns:p14="http://schemas.microsoft.com/office/powerpoint/2010/main" val="196387848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2C8904-E4D1-4B44-BB37-CE4572364D3C}"/>
              </a:ext>
            </a:extLst>
          </p:cNvPr>
          <p:cNvSpPr>
            <a:spLocks noGrp="1"/>
          </p:cNvSpPr>
          <p:nvPr>
            <p:ph type="title"/>
          </p:nvPr>
        </p:nvSpPr>
        <p:spPr>
          <a:xfrm>
            <a:off x="971600" y="6643"/>
            <a:ext cx="7315200" cy="764907"/>
          </a:xfrm>
        </p:spPr>
        <p:txBody>
          <a:bodyPr/>
          <a:lstStyle/>
          <a:p>
            <a:r>
              <a:rPr lang="en-IN" dirty="0"/>
              <a:t>The OSI model</a:t>
            </a:r>
          </a:p>
        </p:txBody>
      </p:sp>
      <p:sp>
        <p:nvSpPr>
          <p:cNvPr id="3" name="Content Placeholder 2">
            <a:extLst>
              <a:ext uri="{FF2B5EF4-FFF2-40B4-BE49-F238E27FC236}">
                <a16:creationId xmlns="" xmlns:a16="http://schemas.microsoft.com/office/drawing/2014/main" id="{9ED2C477-3B57-4DAC-890B-BEAAC050E9AE}"/>
              </a:ext>
            </a:extLst>
          </p:cNvPr>
          <p:cNvSpPr>
            <a:spLocks noGrp="1"/>
          </p:cNvSpPr>
          <p:nvPr>
            <p:ph idx="1"/>
          </p:nvPr>
        </p:nvSpPr>
        <p:spPr>
          <a:xfrm>
            <a:off x="827584" y="915566"/>
            <a:ext cx="7315200" cy="3744416"/>
          </a:xfrm>
        </p:spPr>
        <p:txBody>
          <a:bodyPr>
            <a:normAutofit/>
          </a:bodyPr>
          <a:lstStyle/>
          <a:p>
            <a:pPr algn="just">
              <a:buFont typeface="Arial" panose="020B0604020202020204" pitchFamily="34" charset="0"/>
              <a:buChar char="•"/>
            </a:pPr>
            <a:r>
              <a:rPr lang="en-US" dirty="0" smtClean="0"/>
              <a:t> </a:t>
            </a:r>
            <a:r>
              <a:rPr lang="en-US" b="1" dirty="0"/>
              <a:t>ISO</a:t>
            </a:r>
            <a:r>
              <a:rPr lang="en-US" dirty="0"/>
              <a:t> is the organization. </a:t>
            </a:r>
            <a:r>
              <a:rPr lang="en-US" b="1" dirty="0"/>
              <a:t>OSI</a:t>
            </a:r>
            <a:r>
              <a:rPr lang="en-US" dirty="0"/>
              <a:t> is the model.</a:t>
            </a:r>
          </a:p>
          <a:p>
            <a:pPr algn="just">
              <a:buFont typeface="Arial" panose="020B0604020202020204" pitchFamily="34" charset="0"/>
              <a:buChar char="•"/>
            </a:pPr>
            <a:r>
              <a:rPr lang="en-US" b="1" dirty="0" smtClean="0"/>
              <a:t>International </a:t>
            </a:r>
            <a:r>
              <a:rPr lang="en-US" b="1" dirty="0"/>
              <a:t>Standards Organization (ISO)</a:t>
            </a:r>
            <a:r>
              <a:rPr lang="en-US" dirty="0"/>
              <a:t> is a multinational body dedicated to worldwide agreement on international standards - Established in </a:t>
            </a:r>
            <a:r>
              <a:rPr lang="en-US" b="1" dirty="0"/>
              <a:t>1947</a:t>
            </a:r>
            <a:r>
              <a:rPr lang="en-US" dirty="0"/>
              <a:t>. </a:t>
            </a:r>
          </a:p>
          <a:p>
            <a:pPr algn="just">
              <a:buFont typeface="Arial" panose="020B0604020202020204" pitchFamily="34" charset="0"/>
              <a:buChar char="•"/>
            </a:pPr>
            <a:r>
              <a:rPr lang="en-US" dirty="0" smtClean="0"/>
              <a:t> </a:t>
            </a:r>
            <a:r>
              <a:rPr lang="en-US" dirty="0"/>
              <a:t>An ISO standard that covers all aspects of network communications is </a:t>
            </a:r>
            <a:r>
              <a:rPr lang="en-US" b="1" dirty="0"/>
              <a:t>the Open Systems Interconnection (OSI)</a:t>
            </a:r>
            <a:r>
              <a:rPr lang="en-US" dirty="0"/>
              <a:t> model - introduced in the late 1970s. </a:t>
            </a:r>
            <a:endParaRPr lang="en-US" dirty="0" smtClean="0"/>
          </a:p>
          <a:p>
            <a:pPr algn="just">
              <a:buFont typeface="Arial" panose="020B0604020202020204" pitchFamily="34" charset="0"/>
              <a:buChar char="•"/>
            </a:pPr>
            <a:r>
              <a:rPr lang="en-US" dirty="0"/>
              <a:t>The </a:t>
            </a:r>
            <a:r>
              <a:rPr lang="en-US" b="1" dirty="0"/>
              <a:t>Open Systems Interconnection</a:t>
            </a:r>
            <a:r>
              <a:rPr lang="en-US" dirty="0"/>
              <a:t> (OSI) model is a conceptual model created by the </a:t>
            </a:r>
            <a:r>
              <a:rPr lang="en-US" dirty="0" smtClean="0"/>
              <a:t>ISO which </a:t>
            </a:r>
            <a:r>
              <a:rPr lang="en-US" dirty="0"/>
              <a:t>enables diverse communication systems to communicate using standard protocols.</a:t>
            </a:r>
          </a:p>
          <a:p>
            <a:endParaRPr lang="en-IN" dirty="0"/>
          </a:p>
        </p:txBody>
      </p:sp>
      <p:sp>
        <p:nvSpPr>
          <p:cNvPr id="9" name="Slide Number Placeholder 8">
            <a:extLst>
              <a:ext uri="{FF2B5EF4-FFF2-40B4-BE49-F238E27FC236}">
                <a16:creationId xmlns="" xmlns:a16="http://schemas.microsoft.com/office/drawing/2014/main" id="{81888150-6E01-4CC9-A75C-7A950ACFE267}"/>
              </a:ext>
            </a:extLst>
          </p:cNvPr>
          <p:cNvSpPr>
            <a:spLocks noGrp="1"/>
          </p:cNvSpPr>
          <p:nvPr>
            <p:ph type="sldNum" sz="quarter" idx="12"/>
          </p:nvPr>
        </p:nvSpPr>
        <p:spPr/>
        <p:txBody>
          <a:bodyPr/>
          <a:lstStyle/>
          <a:p>
            <a:fld id="{1F742ADB-DB38-4781-BDEB-F2F4CD3551B3}" type="slidenum">
              <a:rPr lang="en-IN" smtClean="0"/>
              <a:t>107</a:t>
            </a:fld>
            <a:endParaRPr lang="en-IN"/>
          </a:p>
        </p:txBody>
      </p:sp>
    </p:spTree>
    <p:extLst>
      <p:ext uri="{BB962C8B-B14F-4D97-AF65-F5344CB8AC3E}">
        <p14:creationId xmlns:p14="http://schemas.microsoft.com/office/powerpoint/2010/main" val="240786829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2C8904-E4D1-4B44-BB37-CE4572364D3C}"/>
              </a:ext>
            </a:extLst>
          </p:cNvPr>
          <p:cNvSpPr>
            <a:spLocks noGrp="1"/>
          </p:cNvSpPr>
          <p:nvPr>
            <p:ph type="title"/>
          </p:nvPr>
        </p:nvSpPr>
        <p:spPr>
          <a:xfrm>
            <a:off x="914400" y="136030"/>
            <a:ext cx="7315200" cy="865573"/>
          </a:xfrm>
        </p:spPr>
        <p:txBody>
          <a:bodyPr/>
          <a:lstStyle/>
          <a:p>
            <a:r>
              <a:rPr lang="en-IN" dirty="0"/>
              <a:t>Seven layers of the OSI model</a:t>
            </a:r>
          </a:p>
        </p:txBody>
      </p:sp>
      <p:sp>
        <p:nvSpPr>
          <p:cNvPr id="10" name="Slide Number Placeholder 9">
            <a:extLst>
              <a:ext uri="{FF2B5EF4-FFF2-40B4-BE49-F238E27FC236}">
                <a16:creationId xmlns="" xmlns:a16="http://schemas.microsoft.com/office/drawing/2014/main" id="{ECD22195-5644-4BC6-B92E-AD3C6D2D4AD0}"/>
              </a:ext>
            </a:extLst>
          </p:cNvPr>
          <p:cNvSpPr>
            <a:spLocks noGrp="1"/>
          </p:cNvSpPr>
          <p:nvPr>
            <p:ph type="sldNum" sz="quarter" idx="12"/>
          </p:nvPr>
        </p:nvSpPr>
        <p:spPr/>
        <p:txBody>
          <a:bodyPr/>
          <a:lstStyle/>
          <a:p>
            <a:fld id="{1F742ADB-DB38-4781-BDEB-F2F4CD3551B3}" type="slidenum">
              <a:rPr lang="en-IN" smtClean="0"/>
              <a:t>108</a:t>
            </a:fld>
            <a:endParaRPr lang="en-IN"/>
          </a:p>
        </p:txBody>
      </p:sp>
      <p:pic>
        <p:nvPicPr>
          <p:cNvPr id="4" name="Picture 6">
            <a:extLst>
              <a:ext uri="{FF2B5EF4-FFF2-40B4-BE49-F238E27FC236}">
                <a16:creationId xmlns="" xmlns:a16="http://schemas.microsoft.com/office/drawing/2014/main" id="{25CAA5F2-E426-4BCE-80BB-7FC8C15722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621" y="1062990"/>
            <a:ext cx="4335380" cy="323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 xmlns:a16="http://schemas.microsoft.com/office/drawing/2014/main" id="{3F935CE5-4D15-4DD5-9259-0B2307D1D9E4}"/>
              </a:ext>
            </a:extLst>
          </p:cNvPr>
          <p:cNvSpPr txBox="1"/>
          <p:nvPr/>
        </p:nvSpPr>
        <p:spPr>
          <a:xfrm>
            <a:off x="2141622" y="4401821"/>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Tree>
    <p:extLst>
      <p:ext uri="{BB962C8B-B14F-4D97-AF65-F5344CB8AC3E}">
        <p14:creationId xmlns:p14="http://schemas.microsoft.com/office/powerpoint/2010/main" val="353001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Dr.S.L.Jayalakshmi,VIT,Chennai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109</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87768"/>
            <a:ext cx="7344816" cy="4483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4917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852" y="0"/>
            <a:ext cx="7858148" cy="914399"/>
          </a:xfrm>
        </p:spPr>
        <p:txBody>
          <a:bodyPr>
            <a:normAutofit/>
          </a:bodyPr>
          <a:lstStyle/>
          <a:p>
            <a:pPr algn="ctr"/>
            <a:r>
              <a:rPr lang="en-IN" dirty="0" smtClean="0"/>
              <a:t> Data Flow</a:t>
            </a:r>
            <a:endParaRPr lang="en-IN" dirty="0"/>
          </a:p>
        </p:txBody>
      </p:sp>
      <p:sp>
        <p:nvSpPr>
          <p:cNvPr id="3" name="Content Placeholder 2"/>
          <p:cNvSpPr>
            <a:spLocks noGrp="1"/>
          </p:cNvSpPr>
          <p:nvPr>
            <p:ph idx="1"/>
          </p:nvPr>
        </p:nvSpPr>
        <p:spPr>
          <a:xfrm>
            <a:off x="1000100" y="1142990"/>
            <a:ext cx="7686700" cy="3680222"/>
          </a:xfrm>
        </p:spPr>
        <p:txBody>
          <a:bodyPr/>
          <a:lstStyle/>
          <a:p>
            <a:pPr algn="just"/>
            <a:r>
              <a:rPr lang="en-IN" i="1" dirty="0" smtClean="0">
                <a:latin typeface="+mj-lt"/>
              </a:rPr>
              <a:t>Simplex: </a:t>
            </a:r>
            <a:r>
              <a:rPr lang="en-US" altLang="en-US" dirty="0" smtClean="0"/>
              <a:t>Data flows in only one direction </a:t>
            </a:r>
          </a:p>
          <a:p>
            <a:pPr algn="just"/>
            <a:r>
              <a:rPr lang="en-US" altLang="en-US" dirty="0" smtClean="0"/>
              <a:t>E.g. Radio and Television broadcasts. They go from the TV station to your home television. </a:t>
            </a:r>
          </a:p>
          <a:p>
            <a:pPr algn="just"/>
            <a:endParaRPr lang="en-US" i="1" dirty="0" smtClean="0">
              <a:latin typeface="+mj-lt"/>
            </a:endParaRPr>
          </a:p>
        </p:txBody>
      </p:sp>
      <p:sp>
        <p:nvSpPr>
          <p:cNvPr id="5" name="Footer Placeholder 4"/>
          <p:cNvSpPr>
            <a:spLocks noGrp="1"/>
          </p:cNvSpPr>
          <p:nvPr>
            <p:ph type="ftr" sz="quarter" idx="11"/>
          </p:nvPr>
        </p:nvSpPr>
        <p:spPr/>
        <p:txBody>
          <a:bodyPr/>
          <a:lstStyle/>
          <a:p>
            <a:r>
              <a:rPr lang="en-US" smtClean="0"/>
              <a:t>Dr.S.L.Jayalakshmi,VIT,Chennai</a:t>
            </a:r>
            <a:endParaRPr lang="en-US" dirty="0"/>
          </a:p>
        </p:txBody>
      </p:sp>
      <p:pic>
        <p:nvPicPr>
          <p:cNvPr id="2050" name="Picture 2" descr="C:\Users\Dell\Desktop\simplex communication.gif"/>
          <p:cNvPicPr>
            <a:picLocks noChangeAspect="1" noChangeArrowheads="1"/>
          </p:cNvPicPr>
          <p:nvPr/>
        </p:nvPicPr>
        <p:blipFill>
          <a:blip r:embed="rId2"/>
          <a:srcRect/>
          <a:stretch>
            <a:fillRect/>
          </a:stretch>
        </p:blipFill>
        <p:spPr bwMode="auto">
          <a:xfrm>
            <a:off x="1357290" y="2571750"/>
            <a:ext cx="6643734" cy="1822617"/>
          </a:xfrm>
          <a:prstGeom prst="rect">
            <a:avLst/>
          </a:prstGeom>
          <a:noFill/>
        </p:spPr>
      </p:pic>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6357055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Dr.S.L.Jayalakshmi,VIT,Chennai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110</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131589"/>
            <a:ext cx="7416824" cy="390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62557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28955"/>
            <a:ext cx="7315200" cy="382555"/>
          </a:xfrm>
        </p:spPr>
        <p:txBody>
          <a:bodyPr>
            <a:normAutofit fontScale="90000"/>
          </a:bodyPr>
          <a:lstStyle/>
          <a:p>
            <a:r>
              <a:rPr lang="en-US" dirty="0"/>
              <a:t>Functions of each layers</a:t>
            </a:r>
          </a:p>
        </p:txBody>
      </p:sp>
      <p:sp>
        <p:nvSpPr>
          <p:cNvPr id="3" name="Content Placeholder 2"/>
          <p:cNvSpPr>
            <a:spLocks noGrp="1"/>
          </p:cNvSpPr>
          <p:nvPr>
            <p:ph idx="1"/>
          </p:nvPr>
        </p:nvSpPr>
        <p:spPr>
          <a:xfrm>
            <a:off x="971600" y="267494"/>
            <a:ext cx="7315200" cy="5184576"/>
          </a:xfrm>
        </p:spPr>
        <p:txBody>
          <a:bodyPr>
            <a:noAutofit/>
          </a:bodyPr>
          <a:lstStyle/>
          <a:p>
            <a:pPr algn="just"/>
            <a:r>
              <a:rPr lang="en-US" sz="1500" dirty="0"/>
              <a:t>Layer 1—The physical layer:</a:t>
            </a:r>
          </a:p>
          <a:p>
            <a:pPr lvl="1" algn="just"/>
            <a:r>
              <a:rPr lang="en-US" sz="1500" dirty="0"/>
              <a:t>This layer transmits bits from one computer to another and regulates the transmission of a stream of bits over a physical medium. This layer defines how the cable is attached to the network adapter and what transmission technique is used to send data over the cable</a:t>
            </a:r>
            <a:r>
              <a:rPr lang="en-US" sz="1500" dirty="0" smtClean="0"/>
              <a:t>.</a:t>
            </a:r>
          </a:p>
          <a:p>
            <a:pPr algn="just"/>
            <a:r>
              <a:rPr lang="en-US" sz="1500" dirty="0"/>
              <a:t>Layer 2—The data-link layer:</a:t>
            </a:r>
          </a:p>
          <a:p>
            <a:pPr lvl="1" algn="just"/>
            <a:r>
              <a:rPr lang="en-US" sz="1500" dirty="0"/>
              <a:t>This layer packages raw bits from the Physical layer into frames (logical, structures packets for data). It is responsible for transferring frames from one computer to another, without errors. After sending a frame, it waits for an acknowledgment from the receiving computer.</a:t>
            </a:r>
          </a:p>
          <a:p>
            <a:pPr algn="just"/>
            <a:r>
              <a:rPr lang="en-US" sz="1500" dirty="0"/>
              <a:t>Layer 3—The network layer:</a:t>
            </a:r>
          </a:p>
          <a:p>
            <a:pPr lvl="1" algn="just"/>
            <a:r>
              <a:rPr lang="en-US" sz="1500" dirty="0"/>
              <a:t>This layer handles the routing of the data, addresses messages and translates logical addresses and names into physical addresses. It also determines the route from the source to the destination computer and manages traffic problems (flow control), such as switching, routing, and controlling the congestion of data packets.</a:t>
            </a:r>
          </a:p>
          <a:p>
            <a:pPr algn="just"/>
            <a:r>
              <a:rPr lang="en-US" sz="1500" dirty="0" smtClean="0"/>
              <a:t>Layer </a:t>
            </a:r>
            <a:r>
              <a:rPr lang="en-US" sz="1500" dirty="0"/>
              <a:t>4—The transport layer:</a:t>
            </a:r>
          </a:p>
          <a:p>
            <a:pPr lvl="1" algn="just"/>
            <a:r>
              <a:rPr lang="en-US" sz="1500" dirty="0"/>
              <a:t>This layer handles error recognition and recovery, manages the end-to-end control (for example, determining whether all packets have arrived) and error-checking. It ensures complete data transfer.</a:t>
            </a:r>
          </a:p>
          <a:p>
            <a:pPr lvl="1" algn="just"/>
            <a:endParaRPr lang="en-US" sz="1600" dirty="0"/>
          </a:p>
        </p:txBody>
      </p:sp>
      <p:sp>
        <p:nvSpPr>
          <p:cNvPr id="4" name="Footer Placeholder 3"/>
          <p:cNvSpPr>
            <a:spLocks noGrp="1"/>
          </p:cNvSpPr>
          <p:nvPr>
            <p:ph type="ftr" sz="quarter" idx="11"/>
          </p:nvPr>
        </p:nvSpPr>
        <p:spPr/>
        <p:txBody>
          <a:bodyPr/>
          <a:lstStyle/>
          <a:p>
            <a:r>
              <a:rPr lang="en-US" smtClean="0"/>
              <a:t>Dr.S.L.Jayalakshmi,VIT,Chennai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111</a:t>
            </a:fld>
            <a:endParaRPr lang="en-US"/>
          </a:p>
        </p:txBody>
      </p:sp>
    </p:spTree>
    <p:extLst>
      <p:ext uri="{BB962C8B-B14F-4D97-AF65-F5344CB8AC3E}">
        <p14:creationId xmlns:p14="http://schemas.microsoft.com/office/powerpoint/2010/main" val="344829757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23478"/>
            <a:ext cx="7315200" cy="483517"/>
          </a:xfrm>
        </p:spPr>
        <p:txBody>
          <a:bodyPr>
            <a:normAutofit fontScale="90000"/>
          </a:bodyPr>
          <a:lstStyle/>
          <a:p>
            <a:r>
              <a:rPr lang="en-US" dirty="0" smtClean="0"/>
              <a:t>Functions of each layers</a:t>
            </a:r>
            <a:endParaRPr lang="en-US" dirty="0"/>
          </a:p>
        </p:txBody>
      </p:sp>
      <p:sp>
        <p:nvSpPr>
          <p:cNvPr id="3" name="Content Placeholder 2"/>
          <p:cNvSpPr>
            <a:spLocks noGrp="1"/>
          </p:cNvSpPr>
          <p:nvPr>
            <p:ph idx="1"/>
          </p:nvPr>
        </p:nvSpPr>
        <p:spPr>
          <a:xfrm>
            <a:off x="683568" y="771550"/>
            <a:ext cx="7315200" cy="4320480"/>
          </a:xfrm>
        </p:spPr>
        <p:txBody>
          <a:bodyPr>
            <a:noAutofit/>
          </a:bodyPr>
          <a:lstStyle/>
          <a:p>
            <a:pPr algn="just" fontAlgn="base"/>
            <a:r>
              <a:rPr lang="en-US" sz="1400" b="1" i="1" dirty="0"/>
              <a:t>Layer 5—The session layer</a:t>
            </a:r>
            <a:r>
              <a:rPr lang="en-US" sz="1400" b="1" dirty="0"/>
              <a:t>:</a:t>
            </a:r>
          </a:p>
          <a:p>
            <a:pPr lvl="1" algn="just" fontAlgn="base"/>
            <a:r>
              <a:rPr lang="en-US" sz="1400" dirty="0"/>
              <a:t>This layer allows applications on different computers to establish, use, and end a session/connection. This layer establishes dialog control between the two computers in a session, regulating which side transmits, and when and how long it transmits.</a:t>
            </a:r>
          </a:p>
          <a:p>
            <a:pPr algn="just" fontAlgn="base"/>
            <a:r>
              <a:rPr lang="en-US" sz="1400" b="1" i="1" dirty="0"/>
              <a:t>Layer 6—The presentation layer</a:t>
            </a:r>
            <a:r>
              <a:rPr lang="en-US" sz="1400" b="1" dirty="0"/>
              <a:t>:</a:t>
            </a:r>
          </a:p>
          <a:p>
            <a:pPr lvl="1" algn="just" fontAlgn="base"/>
            <a:r>
              <a:rPr lang="en-US" sz="1400" dirty="0"/>
              <a:t>This is a layer, usually part of an operating system, that converts incoming and outgoing data from one presentation format to another (for example, from a text stream into a popup window with the newly arrived text). This layer also manages security issues by providing services such as data encryption and compression. It’s sometimes called the syntax layer.</a:t>
            </a:r>
          </a:p>
          <a:p>
            <a:pPr algn="just" fontAlgn="base"/>
            <a:r>
              <a:rPr lang="en-US" sz="1400" b="1" i="1" dirty="0" smtClean="0"/>
              <a:t>Layer </a:t>
            </a:r>
            <a:r>
              <a:rPr lang="en-US" sz="1400" b="1" i="1" dirty="0"/>
              <a:t>7— The application layer</a:t>
            </a:r>
            <a:r>
              <a:rPr lang="en-US" sz="1400" b="1" dirty="0"/>
              <a:t>:</a:t>
            </a:r>
          </a:p>
          <a:p>
            <a:pPr lvl="1" algn="just" fontAlgn="base"/>
            <a:r>
              <a:rPr lang="en-US" sz="1400" dirty="0"/>
              <a:t>This is the layer at which communication partners are identified, quality of service is identified, user authentication and privacy are considered, and any constraints on data syntax are identified. (This layer is not the application itself, although some applications may perform application layer functions). It represents the services that directly support applications such as software for file transfers, database access, email, and network games.</a:t>
            </a:r>
          </a:p>
          <a:p>
            <a:pPr marL="45720" indent="0" algn="just">
              <a:buNone/>
            </a:pPr>
            <a:endParaRPr lang="en-US" sz="1400" dirty="0"/>
          </a:p>
        </p:txBody>
      </p:sp>
      <p:sp>
        <p:nvSpPr>
          <p:cNvPr id="4" name="Footer Placeholder 3"/>
          <p:cNvSpPr>
            <a:spLocks noGrp="1"/>
          </p:cNvSpPr>
          <p:nvPr>
            <p:ph type="ftr" sz="quarter" idx="11"/>
          </p:nvPr>
        </p:nvSpPr>
        <p:spPr/>
        <p:txBody>
          <a:bodyPr/>
          <a:lstStyle/>
          <a:p>
            <a:r>
              <a:rPr lang="en-US" smtClean="0"/>
              <a:t>Dr.S.L.Jayalakshmi,VIT,Chennai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112</a:t>
            </a:fld>
            <a:endParaRPr lang="en-US"/>
          </a:p>
        </p:txBody>
      </p:sp>
    </p:spTree>
    <p:extLst>
      <p:ext uri="{BB962C8B-B14F-4D97-AF65-F5344CB8AC3E}">
        <p14:creationId xmlns:p14="http://schemas.microsoft.com/office/powerpoint/2010/main" val="80991684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2C8904-E4D1-4B44-BB37-CE4572364D3C}"/>
              </a:ext>
            </a:extLst>
          </p:cNvPr>
          <p:cNvSpPr>
            <a:spLocks noGrp="1"/>
          </p:cNvSpPr>
          <p:nvPr>
            <p:ph type="title"/>
          </p:nvPr>
        </p:nvSpPr>
        <p:spPr>
          <a:xfrm>
            <a:off x="861577" y="451829"/>
            <a:ext cx="7420844" cy="865573"/>
          </a:xfrm>
        </p:spPr>
        <p:txBody>
          <a:bodyPr>
            <a:normAutofit fontScale="90000"/>
          </a:bodyPr>
          <a:lstStyle/>
          <a:p>
            <a:r>
              <a:rPr lang="en-IN" dirty="0"/>
              <a:t>The interaction between layers in the OSI model</a:t>
            </a:r>
          </a:p>
        </p:txBody>
      </p:sp>
      <p:sp>
        <p:nvSpPr>
          <p:cNvPr id="10" name="Slide Number Placeholder 9">
            <a:extLst>
              <a:ext uri="{FF2B5EF4-FFF2-40B4-BE49-F238E27FC236}">
                <a16:creationId xmlns="" xmlns:a16="http://schemas.microsoft.com/office/drawing/2014/main" id="{3847F897-F148-4C5E-ABFF-9A728D290EF6}"/>
              </a:ext>
            </a:extLst>
          </p:cNvPr>
          <p:cNvSpPr>
            <a:spLocks noGrp="1"/>
          </p:cNvSpPr>
          <p:nvPr>
            <p:ph type="sldNum" sz="quarter" idx="12"/>
          </p:nvPr>
        </p:nvSpPr>
        <p:spPr/>
        <p:txBody>
          <a:bodyPr/>
          <a:lstStyle/>
          <a:p>
            <a:fld id="{1F742ADB-DB38-4781-BDEB-F2F4CD3551B3}" type="slidenum">
              <a:rPr lang="en-IN" smtClean="0"/>
              <a:t>113</a:t>
            </a:fld>
            <a:endParaRPr lang="en-IN"/>
          </a:p>
        </p:txBody>
      </p:sp>
      <p:pic>
        <p:nvPicPr>
          <p:cNvPr id="4" name="Picture 6">
            <a:extLst>
              <a:ext uri="{FF2B5EF4-FFF2-40B4-BE49-F238E27FC236}">
                <a16:creationId xmlns="" xmlns:a16="http://schemas.microsoft.com/office/drawing/2014/main" id="{1DB18406-D5F8-4049-A319-E54E1CC5E0D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952" y="195486"/>
            <a:ext cx="7824488" cy="4889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a:extLst>
              <a:ext uri="{FF2B5EF4-FFF2-40B4-BE49-F238E27FC236}">
                <a16:creationId xmlns="" xmlns:a16="http://schemas.microsoft.com/office/drawing/2014/main" id="{405416DF-02E0-43EE-B565-F96F1F0A08D1}"/>
              </a:ext>
            </a:extLst>
          </p:cNvPr>
          <p:cNvSpPr txBox="1"/>
          <p:nvPr/>
        </p:nvSpPr>
        <p:spPr>
          <a:xfrm>
            <a:off x="2141622" y="4461978"/>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Tree>
    <p:extLst>
      <p:ext uri="{BB962C8B-B14F-4D97-AF65-F5344CB8AC3E}">
        <p14:creationId xmlns:p14="http://schemas.microsoft.com/office/powerpoint/2010/main" val="66998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2C8904-E4D1-4B44-BB37-CE4572364D3C}"/>
              </a:ext>
            </a:extLst>
          </p:cNvPr>
          <p:cNvSpPr>
            <a:spLocks noGrp="1"/>
          </p:cNvSpPr>
          <p:nvPr>
            <p:ph type="title"/>
          </p:nvPr>
        </p:nvSpPr>
        <p:spPr>
          <a:xfrm>
            <a:off x="914400" y="174207"/>
            <a:ext cx="7315200" cy="865573"/>
          </a:xfrm>
        </p:spPr>
        <p:txBody>
          <a:bodyPr/>
          <a:lstStyle/>
          <a:p>
            <a:r>
              <a:rPr lang="en-IN" dirty="0"/>
              <a:t>An exchange using the OSI model</a:t>
            </a:r>
          </a:p>
        </p:txBody>
      </p:sp>
      <p:sp>
        <p:nvSpPr>
          <p:cNvPr id="10" name="Slide Number Placeholder 9">
            <a:extLst>
              <a:ext uri="{FF2B5EF4-FFF2-40B4-BE49-F238E27FC236}">
                <a16:creationId xmlns="" xmlns:a16="http://schemas.microsoft.com/office/drawing/2014/main" id="{B4E9CFCC-2C00-4FB8-AE57-6FE1EA1BC410}"/>
              </a:ext>
            </a:extLst>
          </p:cNvPr>
          <p:cNvSpPr>
            <a:spLocks noGrp="1"/>
          </p:cNvSpPr>
          <p:nvPr>
            <p:ph type="sldNum" sz="quarter" idx="12"/>
          </p:nvPr>
        </p:nvSpPr>
        <p:spPr/>
        <p:txBody>
          <a:bodyPr/>
          <a:lstStyle/>
          <a:p>
            <a:fld id="{1F742ADB-DB38-4781-BDEB-F2F4CD3551B3}" type="slidenum">
              <a:rPr lang="en-IN" smtClean="0"/>
              <a:t>114</a:t>
            </a:fld>
            <a:endParaRPr lang="en-IN"/>
          </a:p>
        </p:txBody>
      </p:sp>
      <p:pic>
        <p:nvPicPr>
          <p:cNvPr id="4" name="Picture 6">
            <a:extLst>
              <a:ext uri="{FF2B5EF4-FFF2-40B4-BE49-F238E27FC236}">
                <a16:creationId xmlns="" xmlns:a16="http://schemas.microsoft.com/office/drawing/2014/main" id="{3AF29CE0-A9D0-4D2C-AFCC-5B1D849062A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6861" y="1254150"/>
            <a:ext cx="6710279" cy="3213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a:extLst>
              <a:ext uri="{FF2B5EF4-FFF2-40B4-BE49-F238E27FC236}">
                <a16:creationId xmlns="" xmlns:a16="http://schemas.microsoft.com/office/drawing/2014/main" id="{01732A63-8288-48CD-9A24-46573319D8EA}"/>
              </a:ext>
            </a:extLst>
          </p:cNvPr>
          <p:cNvSpPr txBox="1"/>
          <p:nvPr/>
        </p:nvSpPr>
        <p:spPr>
          <a:xfrm>
            <a:off x="2141622" y="4486041"/>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Tree>
    <p:extLst>
      <p:ext uri="{BB962C8B-B14F-4D97-AF65-F5344CB8AC3E}">
        <p14:creationId xmlns:p14="http://schemas.microsoft.com/office/powerpoint/2010/main" val="138601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2C8904-E4D1-4B44-BB37-CE4572364D3C}"/>
              </a:ext>
            </a:extLst>
          </p:cNvPr>
          <p:cNvSpPr>
            <a:spLocks noGrp="1"/>
          </p:cNvSpPr>
          <p:nvPr>
            <p:ph type="title"/>
          </p:nvPr>
        </p:nvSpPr>
        <p:spPr>
          <a:xfrm>
            <a:off x="914400" y="139088"/>
            <a:ext cx="7315200" cy="865573"/>
          </a:xfrm>
        </p:spPr>
        <p:txBody>
          <a:bodyPr/>
          <a:lstStyle/>
          <a:p>
            <a:r>
              <a:rPr lang="en-IN" dirty="0"/>
              <a:t>Physical layer</a:t>
            </a:r>
          </a:p>
        </p:txBody>
      </p:sp>
      <p:sp>
        <p:nvSpPr>
          <p:cNvPr id="10" name="Slide Number Placeholder 9">
            <a:extLst>
              <a:ext uri="{FF2B5EF4-FFF2-40B4-BE49-F238E27FC236}">
                <a16:creationId xmlns="" xmlns:a16="http://schemas.microsoft.com/office/drawing/2014/main" id="{B066B70C-089C-408D-970E-0BEA7DD65BAC}"/>
              </a:ext>
            </a:extLst>
          </p:cNvPr>
          <p:cNvSpPr>
            <a:spLocks noGrp="1"/>
          </p:cNvSpPr>
          <p:nvPr>
            <p:ph type="sldNum" sz="quarter" idx="12"/>
          </p:nvPr>
        </p:nvSpPr>
        <p:spPr/>
        <p:txBody>
          <a:bodyPr/>
          <a:lstStyle/>
          <a:p>
            <a:fld id="{1F742ADB-DB38-4781-BDEB-F2F4CD3551B3}" type="slidenum">
              <a:rPr lang="en-IN" smtClean="0"/>
              <a:t>115</a:t>
            </a:fld>
            <a:endParaRPr lang="en-IN"/>
          </a:p>
        </p:txBody>
      </p:sp>
      <p:pic>
        <p:nvPicPr>
          <p:cNvPr id="4" name="Picture 6">
            <a:extLst>
              <a:ext uri="{FF2B5EF4-FFF2-40B4-BE49-F238E27FC236}">
                <a16:creationId xmlns="" xmlns:a16="http://schemas.microsoft.com/office/drawing/2014/main" id="{FC2DFC05-FB95-4849-8D7E-3FB018E4A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621" y="1047234"/>
            <a:ext cx="6672179" cy="3372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a:extLst>
              <a:ext uri="{FF2B5EF4-FFF2-40B4-BE49-F238E27FC236}">
                <a16:creationId xmlns="" xmlns:a16="http://schemas.microsoft.com/office/drawing/2014/main" id="{91CFC151-D056-4584-AC55-5A847AEA7DB9}"/>
              </a:ext>
            </a:extLst>
          </p:cNvPr>
          <p:cNvSpPr txBox="1"/>
          <p:nvPr/>
        </p:nvSpPr>
        <p:spPr>
          <a:xfrm>
            <a:off x="2141622" y="4461978"/>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
        <p:nvSpPr>
          <p:cNvPr id="12" name="Rectangle 11">
            <a:extLst>
              <a:ext uri="{FF2B5EF4-FFF2-40B4-BE49-F238E27FC236}">
                <a16:creationId xmlns="" xmlns:a16="http://schemas.microsoft.com/office/drawing/2014/main" id="{49B1E270-2F22-4607-AC90-1E32A3761F32}"/>
              </a:ext>
            </a:extLst>
          </p:cNvPr>
          <p:cNvSpPr>
            <a:spLocks noChangeArrowheads="1"/>
          </p:cNvSpPr>
          <p:nvPr/>
        </p:nvSpPr>
        <p:spPr bwMode="auto">
          <a:xfrm>
            <a:off x="490290" y="1429130"/>
            <a:ext cx="1562432" cy="2285241"/>
          </a:xfrm>
          <a:prstGeom prst="rect">
            <a:avLst/>
          </a:prstGeom>
          <a:noFill/>
          <a:ln>
            <a:noFill/>
          </a:ln>
          <a:effectLst/>
          <a:extLst/>
        </p:spPr>
        <p:txBody>
          <a:bodyPr wrap="square" lIns="68580" tIns="34290" rIns="68580" bIns="3429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dirty="0">
                <a:latin typeface="+mj-lt"/>
              </a:rPr>
              <a:t>The physical layer is responsible for movements of</a:t>
            </a:r>
          </a:p>
          <a:p>
            <a:pPr algn="ctr">
              <a:spcBef>
                <a:spcPct val="0"/>
              </a:spcBef>
              <a:buFontTx/>
              <a:buNone/>
            </a:pPr>
            <a:r>
              <a:rPr lang="en-US" altLang="en-US" sz="1800" dirty="0">
                <a:latin typeface="+mj-lt"/>
              </a:rPr>
              <a:t>individual bits from one hop (node) to the next</a:t>
            </a:r>
          </a:p>
        </p:txBody>
      </p:sp>
    </p:spTree>
    <p:extLst>
      <p:ext uri="{BB962C8B-B14F-4D97-AF65-F5344CB8AC3E}">
        <p14:creationId xmlns:p14="http://schemas.microsoft.com/office/powerpoint/2010/main" val="33529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2C8904-E4D1-4B44-BB37-CE4572364D3C}"/>
              </a:ext>
            </a:extLst>
          </p:cNvPr>
          <p:cNvSpPr>
            <a:spLocks noGrp="1"/>
          </p:cNvSpPr>
          <p:nvPr>
            <p:ph type="title"/>
          </p:nvPr>
        </p:nvSpPr>
        <p:spPr>
          <a:xfrm>
            <a:off x="914400" y="138999"/>
            <a:ext cx="7315200" cy="865573"/>
          </a:xfrm>
        </p:spPr>
        <p:txBody>
          <a:bodyPr/>
          <a:lstStyle/>
          <a:p>
            <a:r>
              <a:rPr lang="en-IN" dirty="0"/>
              <a:t>Data link layer (Cont....)</a:t>
            </a:r>
          </a:p>
        </p:txBody>
      </p:sp>
      <p:sp>
        <p:nvSpPr>
          <p:cNvPr id="10" name="Slide Number Placeholder 9">
            <a:extLst>
              <a:ext uri="{FF2B5EF4-FFF2-40B4-BE49-F238E27FC236}">
                <a16:creationId xmlns="" xmlns:a16="http://schemas.microsoft.com/office/drawing/2014/main" id="{CF8F2FA3-AF5B-45CF-A389-852EF9AC4D63}"/>
              </a:ext>
            </a:extLst>
          </p:cNvPr>
          <p:cNvSpPr>
            <a:spLocks noGrp="1"/>
          </p:cNvSpPr>
          <p:nvPr>
            <p:ph type="sldNum" sz="quarter" idx="12"/>
          </p:nvPr>
        </p:nvSpPr>
        <p:spPr/>
        <p:txBody>
          <a:bodyPr/>
          <a:lstStyle/>
          <a:p>
            <a:fld id="{1F742ADB-DB38-4781-BDEB-F2F4CD3551B3}" type="slidenum">
              <a:rPr lang="en-IN" smtClean="0"/>
              <a:t>116</a:t>
            </a:fld>
            <a:endParaRPr lang="en-IN"/>
          </a:p>
        </p:txBody>
      </p:sp>
      <p:pic>
        <p:nvPicPr>
          <p:cNvPr id="4" name="Picture 6">
            <a:extLst>
              <a:ext uri="{FF2B5EF4-FFF2-40B4-BE49-F238E27FC236}">
                <a16:creationId xmlns="" xmlns:a16="http://schemas.microsoft.com/office/drawing/2014/main" id="{0FD21B45-FA2B-4D21-9BA2-E228CBACA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6800" y="1190440"/>
            <a:ext cx="6477702" cy="2981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a:extLst>
              <a:ext uri="{FF2B5EF4-FFF2-40B4-BE49-F238E27FC236}">
                <a16:creationId xmlns="" xmlns:a16="http://schemas.microsoft.com/office/drawing/2014/main" id="{F065ABE3-22A8-4014-87AD-FBEDF6F85A96}"/>
              </a:ext>
            </a:extLst>
          </p:cNvPr>
          <p:cNvSpPr txBox="1"/>
          <p:nvPr/>
        </p:nvSpPr>
        <p:spPr>
          <a:xfrm>
            <a:off x="2141622" y="4461978"/>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
        <p:nvSpPr>
          <p:cNvPr id="12" name="Rectangle 11">
            <a:extLst>
              <a:ext uri="{FF2B5EF4-FFF2-40B4-BE49-F238E27FC236}">
                <a16:creationId xmlns="" xmlns:a16="http://schemas.microsoft.com/office/drawing/2014/main" id="{BC290A92-C794-48F1-9B30-E74BFA58EC6B}"/>
              </a:ext>
            </a:extLst>
          </p:cNvPr>
          <p:cNvSpPr>
            <a:spLocks noChangeArrowheads="1"/>
          </p:cNvSpPr>
          <p:nvPr/>
        </p:nvSpPr>
        <p:spPr bwMode="auto">
          <a:xfrm>
            <a:off x="489737" y="1567629"/>
            <a:ext cx="1651884" cy="2008242"/>
          </a:xfrm>
          <a:prstGeom prst="rect">
            <a:avLst/>
          </a:prstGeom>
          <a:noFill/>
          <a:ln>
            <a:noFill/>
          </a:ln>
          <a:effectLst/>
          <a:extLst/>
        </p:spPr>
        <p:txBody>
          <a:bodyPr wrap="square" lIns="68580" tIns="34290" rIns="68580" bIns="3429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dirty="0">
                <a:latin typeface="+mj-lt"/>
              </a:rPr>
              <a:t>The data link layer is responsible for moving </a:t>
            </a:r>
            <a:br>
              <a:rPr lang="en-US" altLang="en-US" sz="1800" dirty="0">
                <a:latin typeface="+mj-lt"/>
              </a:rPr>
            </a:br>
            <a:r>
              <a:rPr lang="en-US" altLang="en-US" sz="1800" dirty="0">
                <a:latin typeface="+mj-lt"/>
              </a:rPr>
              <a:t>frames from one hop (node) to the next.</a:t>
            </a:r>
          </a:p>
        </p:txBody>
      </p:sp>
    </p:spTree>
    <p:extLst>
      <p:ext uri="{BB962C8B-B14F-4D97-AF65-F5344CB8AC3E}">
        <p14:creationId xmlns:p14="http://schemas.microsoft.com/office/powerpoint/2010/main" val="101990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2C8904-E4D1-4B44-BB37-CE4572364D3C}"/>
              </a:ext>
            </a:extLst>
          </p:cNvPr>
          <p:cNvSpPr>
            <a:spLocks noGrp="1"/>
          </p:cNvSpPr>
          <p:nvPr>
            <p:ph type="title"/>
          </p:nvPr>
        </p:nvSpPr>
        <p:spPr>
          <a:xfrm>
            <a:off x="914400" y="136030"/>
            <a:ext cx="7315200" cy="865573"/>
          </a:xfrm>
        </p:spPr>
        <p:txBody>
          <a:bodyPr/>
          <a:lstStyle/>
          <a:p>
            <a:r>
              <a:rPr lang="en-IN" dirty="0"/>
              <a:t>Hop-to-hop delivery</a:t>
            </a:r>
          </a:p>
        </p:txBody>
      </p:sp>
      <p:sp>
        <p:nvSpPr>
          <p:cNvPr id="10" name="Slide Number Placeholder 9">
            <a:extLst>
              <a:ext uri="{FF2B5EF4-FFF2-40B4-BE49-F238E27FC236}">
                <a16:creationId xmlns="" xmlns:a16="http://schemas.microsoft.com/office/drawing/2014/main" id="{92E70C50-E88D-4BD0-A27C-8C847FB5C2EE}"/>
              </a:ext>
            </a:extLst>
          </p:cNvPr>
          <p:cNvSpPr>
            <a:spLocks noGrp="1"/>
          </p:cNvSpPr>
          <p:nvPr>
            <p:ph type="sldNum" sz="quarter" idx="12"/>
          </p:nvPr>
        </p:nvSpPr>
        <p:spPr/>
        <p:txBody>
          <a:bodyPr/>
          <a:lstStyle/>
          <a:p>
            <a:fld id="{1F742ADB-DB38-4781-BDEB-F2F4CD3551B3}" type="slidenum">
              <a:rPr lang="en-IN" smtClean="0"/>
              <a:t>117</a:t>
            </a:fld>
            <a:endParaRPr lang="en-IN"/>
          </a:p>
        </p:txBody>
      </p:sp>
      <p:pic>
        <p:nvPicPr>
          <p:cNvPr id="4" name="Picture 6">
            <a:extLst>
              <a:ext uri="{FF2B5EF4-FFF2-40B4-BE49-F238E27FC236}">
                <a16:creationId xmlns="" xmlns:a16="http://schemas.microsoft.com/office/drawing/2014/main" id="{7A69C428-2676-4EA7-AA76-F6D1DBB635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601" y="1042330"/>
            <a:ext cx="6108700" cy="3359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a:extLst>
              <a:ext uri="{FF2B5EF4-FFF2-40B4-BE49-F238E27FC236}">
                <a16:creationId xmlns="" xmlns:a16="http://schemas.microsoft.com/office/drawing/2014/main" id="{D70AACC9-BAEF-4C2D-9BF0-AF8F40A13524}"/>
              </a:ext>
            </a:extLst>
          </p:cNvPr>
          <p:cNvSpPr txBox="1"/>
          <p:nvPr/>
        </p:nvSpPr>
        <p:spPr>
          <a:xfrm>
            <a:off x="2141622" y="4449947"/>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Tree>
    <p:extLst>
      <p:ext uri="{BB962C8B-B14F-4D97-AF65-F5344CB8AC3E}">
        <p14:creationId xmlns:p14="http://schemas.microsoft.com/office/powerpoint/2010/main" val="176184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2C8904-E4D1-4B44-BB37-CE4572364D3C}"/>
              </a:ext>
            </a:extLst>
          </p:cNvPr>
          <p:cNvSpPr>
            <a:spLocks noGrp="1"/>
          </p:cNvSpPr>
          <p:nvPr>
            <p:ph type="title"/>
          </p:nvPr>
        </p:nvSpPr>
        <p:spPr>
          <a:xfrm>
            <a:off x="822960" y="127663"/>
            <a:ext cx="7315200" cy="865573"/>
          </a:xfrm>
        </p:spPr>
        <p:txBody>
          <a:bodyPr/>
          <a:lstStyle/>
          <a:p>
            <a:r>
              <a:rPr lang="en-IN" dirty="0"/>
              <a:t>Network layer</a:t>
            </a:r>
          </a:p>
        </p:txBody>
      </p:sp>
      <p:pic>
        <p:nvPicPr>
          <p:cNvPr id="4" name="Picture 6">
            <a:extLst>
              <a:ext uri="{FF2B5EF4-FFF2-40B4-BE49-F238E27FC236}">
                <a16:creationId xmlns="" xmlns:a16="http://schemas.microsoft.com/office/drawing/2014/main" id="{64CB8158-E54C-47E2-BE09-FBD3112BAE2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09741" y="1187304"/>
            <a:ext cx="6621809" cy="3021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8">
            <a:extLst>
              <a:ext uri="{FF2B5EF4-FFF2-40B4-BE49-F238E27FC236}">
                <a16:creationId xmlns="" xmlns:a16="http://schemas.microsoft.com/office/drawing/2014/main" id="{FC0CFA50-8671-451A-8249-3DFE9992082B}"/>
              </a:ext>
            </a:extLst>
          </p:cNvPr>
          <p:cNvSpPr>
            <a:spLocks noGrp="1"/>
          </p:cNvSpPr>
          <p:nvPr>
            <p:ph type="sldNum" sz="quarter" idx="12"/>
          </p:nvPr>
        </p:nvSpPr>
        <p:spPr/>
        <p:txBody>
          <a:bodyPr/>
          <a:lstStyle/>
          <a:p>
            <a:fld id="{1F742ADB-DB38-4781-BDEB-F2F4CD3551B3}" type="slidenum">
              <a:rPr lang="en-IN" smtClean="0"/>
              <a:t>118</a:t>
            </a:fld>
            <a:endParaRPr lang="en-IN"/>
          </a:p>
        </p:txBody>
      </p:sp>
      <p:sp>
        <p:nvSpPr>
          <p:cNvPr id="10" name="TextBox 9">
            <a:extLst>
              <a:ext uri="{FF2B5EF4-FFF2-40B4-BE49-F238E27FC236}">
                <a16:creationId xmlns="" xmlns:a16="http://schemas.microsoft.com/office/drawing/2014/main" id="{E0DF25A6-3A4D-40CF-BAE6-7710FBD0DB80}"/>
              </a:ext>
            </a:extLst>
          </p:cNvPr>
          <p:cNvSpPr txBox="1"/>
          <p:nvPr/>
        </p:nvSpPr>
        <p:spPr>
          <a:xfrm>
            <a:off x="2141622" y="4449947"/>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
        <p:nvSpPr>
          <p:cNvPr id="11" name="Rectangle 11">
            <a:extLst>
              <a:ext uri="{FF2B5EF4-FFF2-40B4-BE49-F238E27FC236}">
                <a16:creationId xmlns="" xmlns:a16="http://schemas.microsoft.com/office/drawing/2014/main" id="{6E7FC3AB-ACFC-4AD5-A4F8-EE53101308CE}"/>
              </a:ext>
            </a:extLst>
          </p:cNvPr>
          <p:cNvSpPr>
            <a:spLocks noChangeArrowheads="1"/>
          </p:cNvSpPr>
          <p:nvPr/>
        </p:nvSpPr>
        <p:spPr bwMode="auto">
          <a:xfrm>
            <a:off x="822960" y="1139640"/>
            <a:ext cx="1386781" cy="3116238"/>
          </a:xfrm>
          <a:prstGeom prst="rect">
            <a:avLst/>
          </a:prstGeom>
          <a:noFill/>
          <a:ln>
            <a:noFill/>
          </a:ln>
          <a:effectLst/>
          <a:extLst/>
        </p:spPr>
        <p:txBody>
          <a:bodyPr wrap="square" lIns="68580" tIns="34290" rIns="68580" bIns="3429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dirty="0">
                <a:latin typeface="+mj-lt"/>
              </a:rPr>
              <a:t>The network layer is responsible for the </a:t>
            </a:r>
            <a:br>
              <a:rPr lang="en-US" altLang="en-US" sz="1800" dirty="0">
                <a:latin typeface="+mj-lt"/>
              </a:rPr>
            </a:br>
            <a:r>
              <a:rPr lang="en-US" altLang="en-US" sz="1800" dirty="0">
                <a:latin typeface="+mj-lt"/>
              </a:rPr>
              <a:t>delivery of individual packets from </a:t>
            </a:r>
          </a:p>
          <a:p>
            <a:pPr algn="ctr">
              <a:spcBef>
                <a:spcPct val="0"/>
              </a:spcBef>
              <a:buFontTx/>
              <a:buNone/>
            </a:pPr>
            <a:r>
              <a:rPr lang="en-US" altLang="en-US" sz="1800" dirty="0">
                <a:latin typeface="+mj-lt"/>
              </a:rPr>
              <a:t>the source host to the destination host.</a:t>
            </a:r>
          </a:p>
        </p:txBody>
      </p:sp>
    </p:spTree>
    <p:extLst>
      <p:ext uri="{BB962C8B-B14F-4D97-AF65-F5344CB8AC3E}">
        <p14:creationId xmlns:p14="http://schemas.microsoft.com/office/powerpoint/2010/main" val="105080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2C8904-E4D1-4B44-BB37-CE4572364D3C}"/>
              </a:ext>
            </a:extLst>
          </p:cNvPr>
          <p:cNvSpPr>
            <a:spLocks noGrp="1"/>
          </p:cNvSpPr>
          <p:nvPr>
            <p:ph type="title"/>
          </p:nvPr>
        </p:nvSpPr>
        <p:spPr>
          <a:xfrm>
            <a:off x="914400" y="136030"/>
            <a:ext cx="7315200" cy="865573"/>
          </a:xfrm>
        </p:spPr>
        <p:txBody>
          <a:bodyPr/>
          <a:lstStyle/>
          <a:p>
            <a:r>
              <a:rPr lang="en-IN" dirty="0"/>
              <a:t>Source to destination delivery</a:t>
            </a:r>
          </a:p>
        </p:txBody>
      </p:sp>
      <p:sp>
        <p:nvSpPr>
          <p:cNvPr id="10" name="Slide Number Placeholder 9">
            <a:extLst>
              <a:ext uri="{FF2B5EF4-FFF2-40B4-BE49-F238E27FC236}">
                <a16:creationId xmlns="" xmlns:a16="http://schemas.microsoft.com/office/drawing/2014/main" id="{AFD842D3-9986-4FAE-81D2-A6EE74A56EB8}"/>
              </a:ext>
            </a:extLst>
          </p:cNvPr>
          <p:cNvSpPr>
            <a:spLocks noGrp="1"/>
          </p:cNvSpPr>
          <p:nvPr>
            <p:ph type="sldNum" sz="quarter" idx="12"/>
          </p:nvPr>
        </p:nvSpPr>
        <p:spPr/>
        <p:txBody>
          <a:bodyPr/>
          <a:lstStyle/>
          <a:p>
            <a:fld id="{1F742ADB-DB38-4781-BDEB-F2F4CD3551B3}" type="slidenum">
              <a:rPr lang="en-IN" smtClean="0"/>
              <a:t>119</a:t>
            </a:fld>
            <a:endParaRPr lang="en-IN"/>
          </a:p>
        </p:txBody>
      </p:sp>
      <p:pic>
        <p:nvPicPr>
          <p:cNvPr id="4" name="Picture 6">
            <a:extLst>
              <a:ext uri="{FF2B5EF4-FFF2-40B4-BE49-F238E27FC236}">
                <a16:creationId xmlns="" xmlns:a16="http://schemas.microsoft.com/office/drawing/2014/main" id="{2113E40E-265F-4BC1-962B-699D47E0DD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100" y="1020718"/>
            <a:ext cx="5438273" cy="3489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a:extLst>
              <a:ext uri="{FF2B5EF4-FFF2-40B4-BE49-F238E27FC236}">
                <a16:creationId xmlns="" xmlns:a16="http://schemas.microsoft.com/office/drawing/2014/main" id="{DB018397-6B1E-414F-B17F-9025FCD18A2D}"/>
              </a:ext>
            </a:extLst>
          </p:cNvPr>
          <p:cNvSpPr txBox="1"/>
          <p:nvPr/>
        </p:nvSpPr>
        <p:spPr>
          <a:xfrm>
            <a:off x="2141622" y="4510104"/>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Tree>
    <p:extLst>
      <p:ext uri="{BB962C8B-B14F-4D97-AF65-F5344CB8AC3E}">
        <p14:creationId xmlns:p14="http://schemas.microsoft.com/office/powerpoint/2010/main" val="162143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910" y="0"/>
            <a:ext cx="8501090" cy="914399"/>
          </a:xfrm>
        </p:spPr>
        <p:txBody>
          <a:bodyPr>
            <a:normAutofit/>
          </a:bodyPr>
          <a:lstStyle/>
          <a:p>
            <a:pPr algn="ctr"/>
            <a:r>
              <a:rPr lang="en-IN" dirty="0" smtClean="0"/>
              <a:t>Data flow -Continued</a:t>
            </a:r>
            <a:endParaRPr lang="en-IN" dirty="0"/>
          </a:p>
        </p:txBody>
      </p:sp>
      <p:sp>
        <p:nvSpPr>
          <p:cNvPr id="3" name="Content Placeholder 2"/>
          <p:cNvSpPr>
            <a:spLocks noGrp="1"/>
          </p:cNvSpPr>
          <p:nvPr>
            <p:ph idx="1"/>
          </p:nvPr>
        </p:nvSpPr>
        <p:spPr>
          <a:xfrm>
            <a:off x="857224" y="1285866"/>
            <a:ext cx="7829576" cy="3680222"/>
          </a:xfrm>
        </p:spPr>
        <p:txBody>
          <a:bodyPr/>
          <a:lstStyle/>
          <a:p>
            <a:pPr algn="just"/>
            <a:r>
              <a:rPr lang="en-IN" i="1" dirty="0" smtClean="0">
                <a:latin typeface="+mj-lt"/>
              </a:rPr>
              <a:t>Half duplex: </a:t>
            </a:r>
            <a:r>
              <a:rPr lang="en-US" altLang="en-US" dirty="0" smtClean="0"/>
              <a:t>Data flows in both directions but only one direction at a time on the data communication line. </a:t>
            </a:r>
          </a:p>
          <a:p>
            <a:pPr algn="just"/>
            <a:r>
              <a:rPr lang="en-US" altLang="en-US" dirty="0" smtClean="0"/>
              <a:t>Ex. Conversation on walkie-talkies</a:t>
            </a:r>
          </a:p>
          <a:p>
            <a:pPr algn="just">
              <a:buNone/>
            </a:pPr>
            <a:endParaRPr lang="en-US" altLang="en-US" dirty="0" smtClean="0"/>
          </a:p>
          <a:p>
            <a:pPr algn="just"/>
            <a:endParaRPr lang="en-US" i="1" dirty="0" smtClean="0">
              <a:latin typeface="+mj-lt"/>
            </a:endParaRPr>
          </a:p>
        </p:txBody>
      </p:sp>
      <p:sp>
        <p:nvSpPr>
          <p:cNvPr id="5" name="Footer Placeholder 4"/>
          <p:cNvSpPr>
            <a:spLocks noGrp="1"/>
          </p:cNvSpPr>
          <p:nvPr>
            <p:ph type="ftr" sz="quarter" idx="11"/>
          </p:nvPr>
        </p:nvSpPr>
        <p:spPr/>
        <p:txBody>
          <a:bodyPr/>
          <a:lstStyle/>
          <a:p>
            <a:r>
              <a:rPr lang="en-US" smtClean="0"/>
              <a:t>Dr.S.L.Jayalakshmi,VIT,Chennai</a:t>
            </a:r>
            <a:endParaRPr lang="en-US" dirty="0"/>
          </a:p>
        </p:txBody>
      </p:sp>
      <p:pic>
        <p:nvPicPr>
          <p:cNvPr id="7" name="Picture 6" descr="http://www.techbooksforfree.com/intro_to_data_com/stdimages/page30.gif"/>
          <p:cNvPicPr>
            <a:picLocks noChangeAspect="1" noChangeArrowheads="1"/>
          </p:cNvPicPr>
          <p:nvPr/>
        </p:nvPicPr>
        <p:blipFill>
          <a:blip r:embed="rId3" r:link="rId4"/>
          <a:srcRect/>
          <a:stretch>
            <a:fillRect/>
          </a:stretch>
        </p:blipFill>
        <p:spPr bwMode="auto">
          <a:xfrm>
            <a:off x="1142976" y="2500312"/>
            <a:ext cx="6934200" cy="12573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6357055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2C8904-E4D1-4B44-BB37-CE4572364D3C}"/>
              </a:ext>
            </a:extLst>
          </p:cNvPr>
          <p:cNvSpPr>
            <a:spLocks noGrp="1"/>
          </p:cNvSpPr>
          <p:nvPr>
            <p:ph type="title"/>
          </p:nvPr>
        </p:nvSpPr>
        <p:spPr>
          <a:xfrm>
            <a:off x="914400" y="136030"/>
            <a:ext cx="7315200" cy="865573"/>
          </a:xfrm>
        </p:spPr>
        <p:txBody>
          <a:bodyPr/>
          <a:lstStyle/>
          <a:p>
            <a:r>
              <a:rPr lang="en-IN" dirty="0"/>
              <a:t>Transport layer</a:t>
            </a:r>
          </a:p>
        </p:txBody>
      </p:sp>
      <p:sp>
        <p:nvSpPr>
          <p:cNvPr id="10" name="Slide Number Placeholder 9">
            <a:extLst>
              <a:ext uri="{FF2B5EF4-FFF2-40B4-BE49-F238E27FC236}">
                <a16:creationId xmlns="" xmlns:a16="http://schemas.microsoft.com/office/drawing/2014/main" id="{446F56D2-8E38-4E35-9A1D-9B16A5D21EB1}"/>
              </a:ext>
            </a:extLst>
          </p:cNvPr>
          <p:cNvSpPr>
            <a:spLocks noGrp="1"/>
          </p:cNvSpPr>
          <p:nvPr>
            <p:ph type="sldNum" sz="quarter" idx="12"/>
          </p:nvPr>
        </p:nvSpPr>
        <p:spPr/>
        <p:txBody>
          <a:bodyPr/>
          <a:lstStyle/>
          <a:p>
            <a:fld id="{1F742ADB-DB38-4781-BDEB-F2F4CD3551B3}" type="slidenum">
              <a:rPr lang="en-IN" smtClean="0"/>
              <a:t>120</a:t>
            </a:fld>
            <a:endParaRPr lang="en-IN"/>
          </a:p>
        </p:txBody>
      </p:sp>
      <p:pic>
        <p:nvPicPr>
          <p:cNvPr id="4" name="Picture 6">
            <a:extLst>
              <a:ext uri="{FF2B5EF4-FFF2-40B4-BE49-F238E27FC236}">
                <a16:creationId xmlns="" xmlns:a16="http://schemas.microsoft.com/office/drawing/2014/main" id="{10C5F931-3ECB-430A-8EBC-16EB19F5A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7193" y="1112221"/>
            <a:ext cx="6173408" cy="3103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a:extLst>
              <a:ext uri="{FF2B5EF4-FFF2-40B4-BE49-F238E27FC236}">
                <a16:creationId xmlns="" xmlns:a16="http://schemas.microsoft.com/office/drawing/2014/main" id="{89014862-76C5-49BB-845C-23EEA3DF0C2C}"/>
              </a:ext>
            </a:extLst>
          </p:cNvPr>
          <p:cNvSpPr txBox="1"/>
          <p:nvPr/>
        </p:nvSpPr>
        <p:spPr>
          <a:xfrm>
            <a:off x="2141622" y="4449947"/>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
        <p:nvSpPr>
          <p:cNvPr id="12" name="Rectangle 11">
            <a:extLst>
              <a:ext uri="{FF2B5EF4-FFF2-40B4-BE49-F238E27FC236}">
                <a16:creationId xmlns="" xmlns:a16="http://schemas.microsoft.com/office/drawing/2014/main" id="{99EE50E9-A4ED-4230-BD92-69B2D54FFCA0}"/>
              </a:ext>
            </a:extLst>
          </p:cNvPr>
          <p:cNvSpPr>
            <a:spLocks noChangeArrowheads="1"/>
          </p:cNvSpPr>
          <p:nvPr/>
        </p:nvSpPr>
        <p:spPr bwMode="auto">
          <a:xfrm>
            <a:off x="822961" y="1583154"/>
            <a:ext cx="1614233" cy="2285241"/>
          </a:xfrm>
          <a:prstGeom prst="rect">
            <a:avLst/>
          </a:prstGeom>
          <a:noFill/>
          <a:ln>
            <a:noFill/>
          </a:ln>
          <a:effectLst/>
          <a:extLst/>
        </p:spPr>
        <p:txBody>
          <a:bodyPr wrap="square" lIns="68580" tIns="34290" rIns="68580" bIns="3429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dirty="0">
                <a:latin typeface="+mj-lt"/>
              </a:rPr>
              <a:t>The transport layer is responsible for the delivery </a:t>
            </a:r>
            <a:br>
              <a:rPr lang="en-US" altLang="en-US" sz="1800" dirty="0">
                <a:latin typeface="+mj-lt"/>
              </a:rPr>
            </a:br>
            <a:r>
              <a:rPr lang="en-US" altLang="en-US" sz="1800" dirty="0">
                <a:latin typeface="+mj-lt"/>
              </a:rPr>
              <a:t>of a message from one process to another.</a:t>
            </a:r>
          </a:p>
        </p:txBody>
      </p:sp>
    </p:spTree>
    <p:extLst>
      <p:ext uri="{BB962C8B-B14F-4D97-AF65-F5344CB8AC3E}">
        <p14:creationId xmlns:p14="http://schemas.microsoft.com/office/powerpoint/2010/main" val="312871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2C8904-E4D1-4B44-BB37-CE4572364D3C}"/>
              </a:ext>
            </a:extLst>
          </p:cNvPr>
          <p:cNvSpPr>
            <a:spLocks noGrp="1"/>
          </p:cNvSpPr>
          <p:nvPr>
            <p:ph type="title"/>
          </p:nvPr>
        </p:nvSpPr>
        <p:spPr>
          <a:xfrm>
            <a:off x="783098" y="319740"/>
            <a:ext cx="7315200" cy="865573"/>
          </a:xfrm>
        </p:spPr>
        <p:txBody>
          <a:bodyPr>
            <a:normAutofit fontScale="90000"/>
          </a:bodyPr>
          <a:lstStyle/>
          <a:p>
            <a:r>
              <a:rPr lang="en-IN" dirty="0"/>
              <a:t>Reliable process-to-process delivery of a message</a:t>
            </a:r>
          </a:p>
        </p:txBody>
      </p:sp>
      <p:sp>
        <p:nvSpPr>
          <p:cNvPr id="10" name="Slide Number Placeholder 9">
            <a:extLst>
              <a:ext uri="{FF2B5EF4-FFF2-40B4-BE49-F238E27FC236}">
                <a16:creationId xmlns="" xmlns:a16="http://schemas.microsoft.com/office/drawing/2014/main" id="{39C77CF4-DB59-41AA-81AD-F84787A67131}"/>
              </a:ext>
            </a:extLst>
          </p:cNvPr>
          <p:cNvSpPr>
            <a:spLocks noGrp="1"/>
          </p:cNvSpPr>
          <p:nvPr>
            <p:ph type="sldNum" sz="quarter" idx="12"/>
          </p:nvPr>
        </p:nvSpPr>
        <p:spPr/>
        <p:txBody>
          <a:bodyPr/>
          <a:lstStyle/>
          <a:p>
            <a:fld id="{1F742ADB-DB38-4781-BDEB-F2F4CD3551B3}" type="slidenum">
              <a:rPr lang="en-IN" smtClean="0"/>
              <a:t>121</a:t>
            </a:fld>
            <a:endParaRPr lang="en-IN"/>
          </a:p>
        </p:txBody>
      </p:sp>
      <p:pic>
        <p:nvPicPr>
          <p:cNvPr id="4" name="Picture 6">
            <a:extLst>
              <a:ext uri="{FF2B5EF4-FFF2-40B4-BE49-F238E27FC236}">
                <a16:creationId xmlns="" xmlns:a16="http://schemas.microsoft.com/office/drawing/2014/main" id="{FD5A2788-32B4-482E-AF8A-8655E6BF2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186" y="1302612"/>
            <a:ext cx="7142702" cy="293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a:extLst>
              <a:ext uri="{FF2B5EF4-FFF2-40B4-BE49-F238E27FC236}">
                <a16:creationId xmlns="" xmlns:a16="http://schemas.microsoft.com/office/drawing/2014/main" id="{F229608F-75A0-4E2F-BDB2-17070356B334}"/>
              </a:ext>
            </a:extLst>
          </p:cNvPr>
          <p:cNvSpPr txBox="1"/>
          <p:nvPr/>
        </p:nvSpPr>
        <p:spPr>
          <a:xfrm>
            <a:off x="2141622" y="4449947"/>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Tree>
    <p:extLst>
      <p:ext uri="{BB962C8B-B14F-4D97-AF65-F5344CB8AC3E}">
        <p14:creationId xmlns:p14="http://schemas.microsoft.com/office/powerpoint/2010/main" val="419758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2C8904-E4D1-4B44-BB37-CE4572364D3C}"/>
              </a:ext>
            </a:extLst>
          </p:cNvPr>
          <p:cNvSpPr>
            <a:spLocks noGrp="1"/>
          </p:cNvSpPr>
          <p:nvPr>
            <p:ph type="title"/>
          </p:nvPr>
        </p:nvSpPr>
        <p:spPr>
          <a:xfrm>
            <a:off x="914400" y="192142"/>
            <a:ext cx="7315200" cy="865573"/>
          </a:xfrm>
        </p:spPr>
        <p:txBody>
          <a:bodyPr/>
          <a:lstStyle/>
          <a:p>
            <a:r>
              <a:rPr lang="en-IN" dirty="0"/>
              <a:t>Session layer </a:t>
            </a:r>
          </a:p>
        </p:txBody>
      </p:sp>
      <p:sp>
        <p:nvSpPr>
          <p:cNvPr id="10" name="Slide Number Placeholder 9">
            <a:extLst>
              <a:ext uri="{FF2B5EF4-FFF2-40B4-BE49-F238E27FC236}">
                <a16:creationId xmlns="" xmlns:a16="http://schemas.microsoft.com/office/drawing/2014/main" id="{16D5FE8C-7618-4D04-94A7-58040C253A40}"/>
              </a:ext>
            </a:extLst>
          </p:cNvPr>
          <p:cNvSpPr>
            <a:spLocks noGrp="1"/>
          </p:cNvSpPr>
          <p:nvPr>
            <p:ph type="sldNum" sz="quarter" idx="12"/>
          </p:nvPr>
        </p:nvSpPr>
        <p:spPr/>
        <p:txBody>
          <a:bodyPr/>
          <a:lstStyle/>
          <a:p>
            <a:fld id="{1F742ADB-DB38-4781-BDEB-F2F4CD3551B3}" type="slidenum">
              <a:rPr lang="en-IN" smtClean="0"/>
              <a:t>122</a:t>
            </a:fld>
            <a:endParaRPr lang="en-IN"/>
          </a:p>
        </p:txBody>
      </p:sp>
      <p:pic>
        <p:nvPicPr>
          <p:cNvPr id="5" name="Picture 6">
            <a:extLst>
              <a:ext uri="{FF2B5EF4-FFF2-40B4-BE49-F238E27FC236}">
                <a16:creationId xmlns="" xmlns:a16="http://schemas.microsoft.com/office/drawing/2014/main" id="{3B337766-6413-46BD-8635-028CAEFC8F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0732" y="1276971"/>
            <a:ext cx="6682759" cy="2980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a:extLst>
              <a:ext uri="{FF2B5EF4-FFF2-40B4-BE49-F238E27FC236}">
                <a16:creationId xmlns="" xmlns:a16="http://schemas.microsoft.com/office/drawing/2014/main" id="{411166E4-C976-406B-A0BE-3FC9F8693F39}"/>
              </a:ext>
            </a:extLst>
          </p:cNvPr>
          <p:cNvSpPr txBox="1"/>
          <p:nvPr/>
        </p:nvSpPr>
        <p:spPr>
          <a:xfrm>
            <a:off x="2141622" y="4449947"/>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
        <p:nvSpPr>
          <p:cNvPr id="4" name="Rectangle 3">
            <a:extLst>
              <a:ext uri="{FF2B5EF4-FFF2-40B4-BE49-F238E27FC236}">
                <a16:creationId xmlns="" xmlns:a16="http://schemas.microsoft.com/office/drawing/2014/main" id="{32BF01DD-BB1E-402F-B745-305E645E0E0F}"/>
              </a:ext>
            </a:extLst>
          </p:cNvPr>
          <p:cNvSpPr/>
          <p:nvPr/>
        </p:nvSpPr>
        <p:spPr>
          <a:xfrm>
            <a:off x="914401" y="1810003"/>
            <a:ext cx="1126331" cy="2839239"/>
          </a:xfrm>
          <a:prstGeom prst="rect">
            <a:avLst/>
          </a:prstGeom>
        </p:spPr>
        <p:txBody>
          <a:bodyPr wrap="square" lIns="68580" tIns="34290" rIns="68580" bIns="34290">
            <a:spAutoFit/>
          </a:bodyPr>
          <a:lstStyle/>
          <a:p>
            <a:r>
              <a:rPr lang="en-US" dirty="0"/>
              <a:t>The session layer is responsible for dialog </a:t>
            </a:r>
            <a:br>
              <a:rPr lang="en-US" dirty="0"/>
            </a:br>
            <a:r>
              <a:rPr lang="en-US" dirty="0"/>
              <a:t>control and synchronization.</a:t>
            </a:r>
          </a:p>
        </p:txBody>
      </p:sp>
    </p:spTree>
    <p:extLst>
      <p:ext uri="{BB962C8B-B14F-4D97-AF65-F5344CB8AC3E}">
        <p14:creationId xmlns:p14="http://schemas.microsoft.com/office/powerpoint/2010/main" val="349772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2C8904-E4D1-4B44-BB37-CE4572364D3C}"/>
              </a:ext>
            </a:extLst>
          </p:cNvPr>
          <p:cNvSpPr>
            <a:spLocks noGrp="1"/>
          </p:cNvSpPr>
          <p:nvPr>
            <p:ph type="title"/>
          </p:nvPr>
        </p:nvSpPr>
        <p:spPr>
          <a:xfrm>
            <a:off x="914400" y="136030"/>
            <a:ext cx="7315200" cy="865573"/>
          </a:xfrm>
        </p:spPr>
        <p:txBody>
          <a:bodyPr/>
          <a:lstStyle/>
          <a:p>
            <a:r>
              <a:rPr lang="en-IN" dirty="0"/>
              <a:t>Presentation layer</a:t>
            </a:r>
          </a:p>
        </p:txBody>
      </p:sp>
      <p:pic>
        <p:nvPicPr>
          <p:cNvPr id="4" name="Picture 6">
            <a:extLst>
              <a:ext uri="{FF2B5EF4-FFF2-40B4-BE49-F238E27FC236}">
                <a16:creationId xmlns="" xmlns:a16="http://schemas.microsoft.com/office/drawing/2014/main" id="{3DE7D689-D506-4653-A26C-FDCF9A68A65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66122" y="1126141"/>
            <a:ext cx="6718120" cy="3199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8">
            <a:extLst>
              <a:ext uri="{FF2B5EF4-FFF2-40B4-BE49-F238E27FC236}">
                <a16:creationId xmlns="" xmlns:a16="http://schemas.microsoft.com/office/drawing/2014/main" id="{E4471CC6-2A9E-4487-A80E-0FD33FAEF44F}"/>
              </a:ext>
            </a:extLst>
          </p:cNvPr>
          <p:cNvSpPr>
            <a:spLocks noGrp="1"/>
          </p:cNvSpPr>
          <p:nvPr>
            <p:ph type="sldNum" sz="quarter" idx="12"/>
          </p:nvPr>
        </p:nvSpPr>
        <p:spPr/>
        <p:txBody>
          <a:bodyPr/>
          <a:lstStyle/>
          <a:p>
            <a:fld id="{1F742ADB-DB38-4781-BDEB-F2F4CD3551B3}" type="slidenum">
              <a:rPr lang="en-IN" smtClean="0"/>
              <a:t>123</a:t>
            </a:fld>
            <a:endParaRPr lang="en-IN"/>
          </a:p>
        </p:txBody>
      </p:sp>
      <p:sp>
        <p:nvSpPr>
          <p:cNvPr id="10" name="TextBox 9">
            <a:extLst>
              <a:ext uri="{FF2B5EF4-FFF2-40B4-BE49-F238E27FC236}">
                <a16:creationId xmlns="" xmlns:a16="http://schemas.microsoft.com/office/drawing/2014/main" id="{E6AB1E37-B361-473A-92F9-CA70F81E1A6E}"/>
              </a:ext>
            </a:extLst>
          </p:cNvPr>
          <p:cNvSpPr txBox="1"/>
          <p:nvPr/>
        </p:nvSpPr>
        <p:spPr>
          <a:xfrm>
            <a:off x="2141622" y="4449947"/>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
        <p:nvSpPr>
          <p:cNvPr id="5" name="Rectangle 4">
            <a:extLst>
              <a:ext uri="{FF2B5EF4-FFF2-40B4-BE49-F238E27FC236}">
                <a16:creationId xmlns="" xmlns:a16="http://schemas.microsoft.com/office/drawing/2014/main" id="{D11A4895-C023-42B7-9D58-DA494468C399}"/>
              </a:ext>
            </a:extLst>
          </p:cNvPr>
          <p:cNvSpPr/>
          <p:nvPr/>
        </p:nvSpPr>
        <p:spPr>
          <a:xfrm>
            <a:off x="822960" y="2067901"/>
            <a:ext cx="1443162" cy="2562240"/>
          </a:xfrm>
          <a:prstGeom prst="rect">
            <a:avLst/>
          </a:prstGeom>
        </p:spPr>
        <p:txBody>
          <a:bodyPr wrap="square" lIns="68580" tIns="34290" rIns="68580" bIns="34290">
            <a:spAutoFit/>
          </a:bodyPr>
          <a:lstStyle/>
          <a:p>
            <a:r>
              <a:rPr lang="en-US" dirty="0"/>
              <a:t>The presentation layer is responsible for translation, compression, and encryption.</a:t>
            </a:r>
          </a:p>
        </p:txBody>
      </p:sp>
    </p:spTree>
    <p:extLst>
      <p:ext uri="{BB962C8B-B14F-4D97-AF65-F5344CB8AC3E}">
        <p14:creationId xmlns:p14="http://schemas.microsoft.com/office/powerpoint/2010/main" val="77749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2C8904-E4D1-4B44-BB37-CE4572364D3C}"/>
              </a:ext>
            </a:extLst>
          </p:cNvPr>
          <p:cNvSpPr>
            <a:spLocks noGrp="1"/>
          </p:cNvSpPr>
          <p:nvPr>
            <p:ph type="title"/>
          </p:nvPr>
        </p:nvSpPr>
        <p:spPr>
          <a:xfrm>
            <a:off x="914400" y="136030"/>
            <a:ext cx="7315200" cy="865573"/>
          </a:xfrm>
        </p:spPr>
        <p:txBody>
          <a:bodyPr/>
          <a:lstStyle/>
          <a:p>
            <a:r>
              <a:rPr lang="en-IN" dirty="0"/>
              <a:t>Application layer</a:t>
            </a:r>
          </a:p>
        </p:txBody>
      </p:sp>
      <p:pic>
        <p:nvPicPr>
          <p:cNvPr id="4" name="Picture 6">
            <a:extLst>
              <a:ext uri="{FF2B5EF4-FFF2-40B4-BE49-F238E27FC236}">
                <a16:creationId xmlns="" xmlns:a16="http://schemas.microsoft.com/office/drawing/2014/main" id="{4AD0A57F-D9CD-44B7-989E-86737B39E2B9}"/>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400148" y="1367961"/>
            <a:ext cx="5966612" cy="3017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8">
            <a:extLst>
              <a:ext uri="{FF2B5EF4-FFF2-40B4-BE49-F238E27FC236}">
                <a16:creationId xmlns="" xmlns:a16="http://schemas.microsoft.com/office/drawing/2014/main" id="{845B5192-E28A-4441-BE53-2995E8CEE976}"/>
              </a:ext>
            </a:extLst>
          </p:cNvPr>
          <p:cNvSpPr>
            <a:spLocks noGrp="1"/>
          </p:cNvSpPr>
          <p:nvPr>
            <p:ph type="sldNum" sz="quarter" idx="12"/>
          </p:nvPr>
        </p:nvSpPr>
        <p:spPr/>
        <p:txBody>
          <a:bodyPr/>
          <a:lstStyle/>
          <a:p>
            <a:fld id="{1F742ADB-DB38-4781-BDEB-F2F4CD3551B3}" type="slidenum">
              <a:rPr lang="en-IN" smtClean="0"/>
              <a:t>124</a:t>
            </a:fld>
            <a:endParaRPr lang="en-IN"/>
          </a:p>
        </p:txBody>
      </p:sp>
      <p:sp>
        <p:nvSpPr>
          <p:cNvPr id="10" name="TextBox 9">
            <a:extLst>
              <a:ext uri="{FF2B5EF4-FFF2-40B4-BE49-F238E27FC236}">
                <a16:creationId xmlns="" xmlns:a16="http://schemas.microsoft.com/office/drawing/2014/main" id="{1510D7EF-AA01-4419-9D20-011342A23020}"/>
              </a:ext>
            </a:extLst>
          </p:cNvPr>
          <p:cNvSpPr txBox="1"/>
          <p:nvPr/>
        </p:nvSpPr>
        <p:spPr>
          <a:xfrm>
            <a:off x="2141622" y="4449947"/>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
        <p:nvSpPr>
          <p:cNvPr id="5" name="Rectangle 4">
            <a:extLst>
              <a:ext uri="{FF2B5EF4-FFF2-40B4-BE49-F238E27FC236}">
                <a16:creationId xmlns="" xmlns:a16="http://schemas.microsoft.com/office/drawing/2014/main" id="{C526371E-FA5A-4AF0-B8BC-3B334F702847}"/>
              </a:ext>
            </a:extLst>
          </p:cNvPr>
          <p:cNvSpPr/>
          <p:nvPr/>
        </p:nvSpPr>
        <p:spPr>
          <a:xfrm>
            <a:off x="777240" y="2171777"/>
            <a:ext cx="1482918" cy="2285241"/>
          </a:xfrm>
          <a:prstGeom prst="rect">
            <a:avLst/>
          </a:prstGeom>
        </p:spPr>
        <p:txBody>
          <a:bodyPr wrap="square" lIns="68580" tIns="34290" rIns="68580" bIns="34290">
            <a:spAutoFit/>
          </a:bodyPr>
          <a:lstStyle/>
          <a:p>
            <a:r>
              <a:rPr lang="en-US" dirty="0"/>
              <a:t>The application layer is responsible for </a:t>
            </a:r>
            <a:br>
              <a:rPr lang="en-US" dirty="0"/>
            </a:br>
            <a:r>
              <a:rPr lang="en-US" dirty="0"/>
              <a:t>providing services to the user.</a:t>
            </a:r>
          </a:p>
        </p:txBody>
      </p:sp>
    </p:spTree>
    <p:extLst>
      <p:ext uri="{BB962C8B-B14F-4D97-AF65-F5344CB8AC3E}">
        <p14:creationId xmlns:p14="http://schemas.microsoft.com/office/powerpoint/2010/main" val="274392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2C8904-E4D1-4B44-BB37-CE4572364D3C}"/>
              </a:ext>
            </a:extLst>
          </p:cNvPr>
          <p:cNvSpPr>
            <a:spLocks noGrp="1"/>
          </p:cNvSpPr>
          <p:nvPr>
            <p:ph type="title"/>
          </p:nvPr>
        </p:nvSpPr>
        <p:spPr>
          <a:xfrm>
            <a:off x="914400" y="136030"/>
            <a:ext cx="7315200" cy="865573"/>
          </a:xfrm>
        </p:spPr>
        <p:txBody>
          <a:bodyPr/>
          <a:lstStyle/>
          <a:p>
            <a:r>
              <a:rPr lang="en-IN" dirty="0"/>
              <a:t>Summary of layers</a:t>
            </a:r>
          </a:p>
        </p:txBody>
      </p:sp>
      <p:pic>
        <p:nvPicPr>
          <p:cNvPr id="4" name="Picture 6">
            <a:extLst>
              <a:ext uri="{FF2B5EF4-FFF2-40B4-BE49-F238E27FC236}">
                <a16:creationId xmlns="" xmlns:a16="http://schemas.microsoft.com/office/drawing/2014/main" id="{EAE82DC7-0860-47F9-A800-050305344AD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37951" y="1108484"/>
            <a:ext cx="7191649" cy="3306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8">
            <a:extLst>
              <a:ext uri="{FF2B5EF4-FFF2-40B4-BE49-F238E27FC236}">
                <a16:creationId xmlns="" xmlns:a16="http://schemas.microsoft.com/office/drawing/2014/main" id="{055D0FE4-4F26-4D7E-910E-26F58DC56B10}"/>
              </a:ext>
            </a:extLst>
          </p:cNvPr>
          <p:cNvSpPr>
            <a:spLocks noGrp="1"/>
          </p:cNvSpPr>
          <p:nvPr>
            <p:ph type="sldNum" sz="quarter" idx="12"/>
          </p:nvPr>
        </p:nvSpPr>
        <p:spPr/>
        <p:txBody>
          <a:bodyPr/>
          <a:lstStyle/>
          <a:p>
            <a:fld id="{1F742ADB-DB38-4781-BDEB-F2F4CD3551B3}" type="slidenum">
              <a:rPr lang="en-IN" smtClean="0"/>
              <a:t>125</a:t>
            </a:fld>
            <a:endParaRPr lang="en-IN"/>
          </a:p>
        </p:txBody>
      </p:sp>
      <p:sp>
        <p:nvSpPr>
          <p:cNvPr id="10" name="TextBox 9">
            <a:extLst>
              <a:ext uri="{FF2B5EF4-FFF2-40B4-BE49-F238E27FC236}">
                <a16:creationId xmlns="" xmlns:a16="http://schemas.microsoft.com/office/drawing/2014/main" id="{6899BD6A-B614-4B4D-BA63-4A0D161AAC9C}"/>
              </a:ext>
            </a:extLst>
          </p:cNvPr>
          <p:cNvSpPr txBox="1"/>
          <p:nvPr/>
        </p:nvSpPr>
        <p:spPr>
          <a:xfrm>
            <a:off x="2141622" y="4449947"/>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Tree>
    <p:extLst>
      <p:ext uri="{BB962C8B-B14F-4D97-AF65-F5344CB8AC3E}">
        <p14:creationId xmlns:p14="http://schemas.microsoft.com/office/powerpoint/2010/main" val="3967031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4A2F87-1096-487F-A03F-DF38541FF133}"/>
              </a:ext>
            </a:extLst>
          </p:cNvPr>
          <p:cNvSpPr>
            <a:spLocks noGrp="1"/>
          </p:cNvSpPr>
          <p:nvPr>
            <p:ph type="ctrTitle"/>
          </p:nvPr>
        </p:nvSpPr>
        <p:spPr/>
        <p:txBody>
          <a:bodyPr/>
          <a:lstStyle/>
          <a:p>
            <a:r>
              <a:rPr lang="en-IN" dirty="0"/>
              <a:t>TCP/IP PROTOCOL</a:t>
            </a:r>
          </a:p>
        </p:txBody>
      </p:sp>
      <p:sp>
        <p:nvSpPr>
          <p:cNvPr id="3" name="Subtitle 2">
            <a:extLst>
              <a:ext uri="{FF2B5EF4-FFF2-40B4-BE49-F238E27FC236}">
                <a16:creationId xmlns="" xmlns:a16="http://schemas.microsoft.com/office/drawing/2014/main" id="{41A31563-0584-472D-BAA7-A549F1AC7143}"/>
              </a:ext>
            </a:extLst>
          </p:cNvPr>
          <p:cNvSpPr>
            <a:spLocks noGrp="1"/>
          </p:cNvSpPr>
          <p:nvPr>
            <p:ph type="subTitle" idx="1"/>
          </p:nvPr>
        </p:nvSpPr>
        <p:spPr/>
        <p:txBody>
          <a:bodyPr/>
          <a:lstStyle/>
          <a:p>
            <a:r>
              <a:rPr lang="en-IN" dirty="0"/>
              <a:t>DATA COMMUNICATION AND NETWORKING</a:t>
            </a:r>
          </a:p>
        </p:txBody>
      </p:sp>
      <p:sp>
        <p:nvSpPr>
          <p:cNvPr id="6" name="Slide Number Placeholder 5">
            <a:extLst>
              <a:ext uri="{FF2B5EF4-FFF2-40B4-BE49-F238E27FC236}">
                <a16:creationId xmlns="" xmlns:a16="http://schemas.microsoft.com/office/drawing/2014/main" id="{E3F135E1-7583-4698-B49C-2B1F016F0DC4}"/>
              </a:ext>
            </a:extLst>
          </p:cNvPr>
          <p:cNvSpPr>
            <a:spLocks noGrp="1"/>
          </p:cNvSpPr>
          <p:nvPr>
            <p:ph type="sldNum" sz="quarter" idx="11"/>
          </p:nvPr>
        </p:nvSpPr>
        <p:spPr/>
        <p:txBody>
          <a:bodyPr/>
          <a:lstStyle/>
          <a:p>
            <a:fld id="{1F742ADB-DB38-4781-BDEB-F2F4CD3551B3}" type="slidenum">
              <a:rPr lang="en-IN" smtClean="0"/>
              <a:t>126</a:t>
            </a:fld>
            <a:endParaRPr lang="en-IN"/>
          </a:p>
        </p:txBody>
      </p:sp>
    </p:spTree>
    <p:extLst>
      <p:ext uri="{BB962C8B-B14F-4D97-AF65-F5344CB8AC3E}">
        <p14:creationId xmlns:p14="http://schemas.microsoft.com/office/powerpoint/2010/main" val="98592449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2C8904-E4D1-4B44-BB37-CE4572364D3C}"/>
              </a:ext>
            </a:extLst>
          </p:cNvPr>
          <p:cNvSpPr>
            <a:spLocks noGrp="1"/>
          </p:cNvSpPr>
          <p:nvPr>
            <p:ph type="title"/>
          </p:nvPr>
        </p:nvSpPr>
        <p:spPr>
          <a:xfrm>
            <a:off x="914400" y="208020"/>
            <a:ext cx="7315200" cy="865573"/>
          </a:xfrm>
        </p:spPr>
        <p:txBody>
          <a:bodyPr/>
          <a:lstStyle/>
          <a:p>
            <a:r>
              <a:rPr lang="en-IN" dirty="0"/>
              <a:t>TCP/IP PROTOCOL SUITE</a:t>
            </a:r>
          </a:p>
        </p:txBody>
      </p:sp>
      <p:sp>
        <p:nvSpPr>
          <p:cNvPr id="3" name="Content Placeholder 2">
            <a:extLst>
              <a:ext uri="{FF2B5EF4-FFF2-40B4-BE49-F238E27FC236}">
                <a16:creationId xmlns="" xmlns:a16="http://schemas.microsoft.com/office/drawing/2014/main" id="{9ED2C477-3B57-4DAC-890B-BEAAC050E9AE}"/>
              </a:ext>
            </a:extLst>
          </p:cNvPr>
          <p:cNvSpPr>
            <a:spLocks noGrp="1"/>
          </p:cNvSpPr>
          <p:nvPr>
            <p:ph idx="1"/>
          </p:nvPr>
        </p:nvSpPr>
        <p:spPr>
          <a:xfrm>
            <a:off x="914400" y="1073593"/>
            <a:ext cx="7315200" cy="2654645"/>
          </a:xfrm>
        </p:spPr>
        <p:txBody>
          <a:bodyPr>
            <a:normAutofit fontScale="85000" lnSpcReduction="20000"/>
          </a:bodyPr>
          <a:lstStyle/>
          <a:p>
            <a:pPr>
              <a:buFont typeface="Arial" panose="020B0604020202020204" pitchFamily="34" charset="0"/>
              <a:buChar char="•"/>
            </a:pPr>
            <a:endParaRPr lang="en-US" dirty="0"/>
          </a:p>
          <a:p>
            <a:pPr>
              <a:buFont typeface="Arial" panose="020B0604020202020204" pitchFamily="34" charset="0"/>
              <a:buChar char="•"/>
            </a:pPr>
            <a:r>
              <a:rPr lang="en-US" dirty="0"/>
              <a:t> The TCP/IP is compared to OSI, we can say that the TCP/IP protocol suite is made of five layers: physical, data link, network, transport, and application.</a:t>
            </a:r>
          </a:p>
          <a:p>
            <a:endParaRPr lang="en-US" b="1" dirty="0"/>
          </a:p>
          <a:p>
            <a:r>
              <a:rPr lang="en-US" b="1" dirty="0"/>
              <a:t>Topics discussed in this section:</a:t>
            </a:r>
          </a:p>
          <a:p>
            <a:pPr>
              <a:buFont typeface="Arial" panose="020B0604020202020204" pitchFamily="34" charset="0"/>
              <a:buChar char="•"/>
            </a:pPr>
            <a:r>
              <a:rPr lang="en-US" dirty="0"/>
              <a:t>Physical Layer</a:t>
            </a:r>
          </a:p>
          <a:p>
            <a:pPr>
              <a:buFont typeface="Arial" panose="020B0604020202020204" pitchFamily="34" charset="0"/>
              <a:buChar char="•"/>
            </a:pPr>
            <a:r>
              <a:rPr lang="en-US" dirty="0"/>
              <a:t>Data Link Layer</a:t>
            </a:r>
          </a:p>
          <a:p>
            <a:pPr>
              <a:buFont typeface="Arial" panose="020B0604020202020204" pitchFamily="34" charset="0"/>
              <a:buChar char="•"/>
            </a:pPr>
            <a:r>
              <a:rPr lang="en-US" dirty="0"/>
              <a:t>Network Layer</a:t>
            </a:r>
          </a:p>
          <a:p>
            <a:pPr>
              <a:buFont typeface="Arial" panose="020B0604020202020204" pitchFamily="34" charset="0"/>
              <a:buChar char="•"/>
            </a:pPr>
            <a:r>
              <a:rPr lang="en-US" dirty="0"/>
              <a:t>Transport Layer</a:t>
            </a:r>
          </a:p>
          <a:p>
            <a:pPr>
              <a:buFont typeface="Arial" panose="020B0604020202020204" pitchFamily="34" charset="0"/>
              <a:buChar char="•"/>
            </a:pPr>
            <a:r>
              <a:rPr lang="en-US" dirty="0"/>
              <a:t>Application Layer</a:t>
            </a:r>
          </a:p>
          <a:p>
            <a:endParaRPr lang="en-IN" dirty="0"/>
          </a:p>
        </p:txBody>
      </p:sp>
      <p:sp>
        <p:nvSpPr>
          <p:cNvPr id="9" name="Slide Number Placeholder 8">
            <a:extLst>
              <a:ext uri="{FF2B5EF4-FFF2-40B4-BE49-F238E27FC236}">
                <a16:creationId xmlns="" xmlns:a16="http://schemas.microsoft.com/office/drawing/2014/main" id="{CCD07D3B-0C24-405A-8374-B16376F8A5F1}"/>
              </a:ext>
            </a:extLst>
          </p:cNvPr>
          <p:cNvSpPr>
            <a:spLocks noGrp="1"/>
          </p:cNvSpPr>
          <p:nvPr>
            <p:ph type="sldNum" sz="quarter" idx="12"/>
          </p:nvPr>
        </p:nvSpPr>
        <p:spPr/>
        <p:txBody>
          <a:bodyPr/>
          <a:lstStyle/>
          <a:p>
            <a:fld id="{1F742ADB-DB38-4781-BDEB-F2F4CD3551B3}" type="slidenum">
              <a:rPr lang="en-IN" smtClean="0"/>
              <a:t>127</a:t>
            </a:fld>
            <a:endParaRPr lang="en-IN"/>
          </a:p>
        </p:txBody>
      </p:sp>
    </p:spTree>
    <p:extLst>
      <p:ext uri="{BB962C8B-B14F-4D97-AF65-F5344CB8AC3E}">
        <p14:creationId xmlns:p14="http://schemas.microsoft.com/office/powerpoint/2010/main" val="260165340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2C8904-E4D1-4B44-BB37-CE4572364D3C}"/>
              </a:ext>
            </a:extLst>
          </p:cNvPr>
          <p:cNvSpPr>
            <a:spLocks noGrp="1"/>
          </p:cNvSpPr>
          <p:nvPr>
            <p:ph type="title"/>
          </p:nvPr>
        </p:nvSpPr>
        <p:spPr>
          <a:xfrm>
            <a:off x="914400" y="136030"/>
            <a:ext cx="7315200" cy="865573"/>
          </a:xfrm>
        </p:spPr>
        <p:txBody>
          <a:bodyPr/>
          <a:lstStyle/>
          <a:p>
            <a:r>
              <a:rPr lang="en-IN" dirty="0"/>
              <a:t>TCP/IP and OSI model</a:t>
            </a:r>
          </a:p>
        </p:txBody>
      </p:sp>
      <p:pic>
        <p:nvPicPr>
          <p:cNvPr id="4" name="Picture 7">
            <a:extLst>
              <a:ext uri="{FF2B5EF4-FFF2-40B4-BE49-F238E27FC236}">
                <a16:creationId xmlns="" xmlns:a16="http://schemas.microsoft.com/office/drawing/2014/main" id="{BD3FCB3F-0D32-4DE7-AEFB-A86660DFECB5}"/>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915404" y="961859"/>
            <a:ext cx="5313193" cy="3527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8">
            <a:extLst>
              <a:ext uri="{FF2B5EF4-FFF2-40B4-BE49-F238E27FC236}">
                <a16:creationId xmlns="" xmlns:a16="http://schemas.microsoft.com/office/drawing/2014/main" id="{2C88511C-F47C-4394-8848-ED331C60004B}"/>
              </a:ext>
            </a:extLst>
          </p:cNvPr>
          <p:cNvSpPr>
            <a:spLocks noGrp="1"/>
          </p:cNvSpPr>
          <p:nvPr>
            <p:ph type="sldNum" sz="quarter" idx="12"/>
          </p:nvPr>
        </p:nvSpPr>
        <p:spPr/>
        <p:txBody>
          <a:bodyPr/>
          <a:lstStyle/>
          <a:p>
            <a:fld id="{1F742ADB-DB38-4781-BDEB-F2F4CD3551B3}" type="slidenum">
              <a:rPr lang="en-IN" smtClean="0"/>
              <a:t>128</a:t>
            </a:fld>
            <a:endParaRPr lang="en-IN"/>
          </a:p>
        </p:txBody>
      </p:sp>
      <p:sp>
        <p:nvSpPr>
          <p:cNvPr id="10" name="TextBox 9">
            <a:extLst>
              <a:ext uri="{FF2B5EF4-FFF2-40B4-BE49-F238E27FC236}">
                <a16:creationId xmlns="" xmlns:a16="http://schemas.microsoft.com/office/drawing/2014/main" id="{E8C64741-7CF3-437B-A78B-8F2B74977EC4}"/>
              </a:ext>
            </a:extLst>
          </p:cNvPr>
          <p:cNvSpPr txBox="1"/>
          <p:nvPr/>
        </p:nvSpPr>
        <p:spPr>
          <a:xfrm>
            <a:off x="2141622" y="4449947"/>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Tree>
    <p:extLst>
      <p:ext uri="{BB962C8B-B14F-4D97-AF65-F5344CB8AC3E}">
        <p14:creationId xmlns:p14="http://schemas.microsoft.com/office/powerpoint/2010/main" val="95756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2C8904-E4D1-4B44-BB37-CE4572364D3C}"/>
              </a:ext>
            </a:extLst>
          </p:cNvPr>
          <p:cNvSpPr>
            <a:spLocks noGrp="1"/>
          </p:cNvSpPr>
          <p:nvPr>
            <p:ph type="title"/>
          </p:nvPr>
        </p:nvSpPr>
        <p:spPr>
          <a:xfrm>
            <a:off x="914400" y="136030"/>
            <a:ext cx="7315200" cy="865573"/>
          </a:xfrm>
        </p:spPr>
        <p:txBody>
          <a:bodyPr/>
          <a:lstStyle/>
          <a:p>
            <a:r>
              <a:rPr lang="en-IN" dirty="0"/>
              <a:t>Addressing</a:t>
            </a:r>
          </a:p>
        </p:txBody>
      </p:sp>
      <p:sp>
        <p:nvSpPr>
          <p:cNvPr id="3" name="Content Placeholder 2">
            <a:extLst>
              <a:ext uri="{FF2B5EF4-FFF2-40B4-BE49-F238E27FC236}">
                <a16:creationId xmlns="" xmlns:a16="http://schemas.microsoft.com/office/drawing/2014/main" id="{9ED2C477-3B57-4DAC-890B-BEAAC050E9AE}"/>
              </a:ext>
            </a:extLst>
          </p:cNvPr>
          <p:cNvSpPr>
            <a:spLocks noGrp="1"/>
          </p:cNvSpPr>
          <p:nvPr>
            <p:ph idx="1"/>
          </p:nvPr>
        </p:nvSpPr>
        <p:spPr>
          <a:xfrm>
            <a:off x="914400" y="1337834"/>
            <a:ext cx="7315200" cy="2654645"/>
          </a:xfrm>
        </p:spPr>
        <p:txBody>
          <a:bodyPr/>
          <a:lstStyle/>
          <a:p>
            <a:pPr marL="45719" indent="0">
              <a:buNone/>
            </a:pPr>
            <a:r>
              <a:rPr lang="en-US" dirty="0"/>
              <a:t>Four levels of addresses are used in an internet employing the TCP/IP protocols</a:t>
            </a:r>
            <a:endParaRPr lang="en-IN" dirty="0"/>
          </a:p>
        </p:txBody>
      </p:sp>
      <p:sp>
        <p:nvSpPr>
          <p:cNvPr id="10" name="Slide Number Placeholder 9">
            <a:extLst>
              <a:ext uri="{FF2B5EF4-FFF2-40B4-BE49-F238E27FC236}">
                <a16:creationId xmlns="" xmlns:a16="http://schemas.microsoft.com/office/drawing/2014/main" id="{7E52DD62-464B-495A-9062-C539D6A0DBC6}"/>
              </a:ext>
            </a:extLst>
          </p:cNvPr>
          <p:cNvSpPr>
            <a:spLocks noGrp="1"/>
          </p:cNvSpPr>
          <p:nvPr>
            <p:ph type="sldNum" sz="quarter" idx="12"/>
          </p:nvPr>
        </p:nvSpPr>
        <p:spPr/>
        <p:txBody>
          <a:bodyPr/>
          <a:lstStyle/>
          <a:p>
            <a:fld id="{1F742ADB-DB38-4781-BDEB-F2F4CD3551B3}" type="slidenum">
              <a:rPr lang="en-IN" smtClean="0"/>
              <a:t>129</a:t>
            </a:fld>
            <a:endParaRPr lang="en-IN"/>
          </a:p>
        </p:txBody>
      </p:sp>
      <p:sp>
        <p:nvSpPr>
          <p:cNvPr id="5" name="Rectangle 4">
            <a:extLst>
              <a:ext uri="{FF2B5EF4-FFF2-40B4-BE49-F238E27FC236}">
                <a16:creationId xmlns="" xmlns:a16="http://schemas.microsoft.com/office/drawing/2014/main" id="{30C55165-5B75-48BF-B717-47275882B79D}"/>
              </a:ext>
            </a:extLst>
          </p:cNvPr>
          <p:cNvSpPr/>
          <p:nvPr/>
        </p:nvSpPr>
        <p:spPr>
          <a:xfrm>
            <a:off x="2337793" y="2853983"/>
            <a:ext cx="1540042" cy="697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Addresses </a:t>
            </a:r>
            <a:endParaRPr lang="en-IN" dirty="0"/>
          </a:p>
        </p:txBody>
      </p:sp>
      <p:sp>
        <p:nvSpPr>
          <p:cNvPr id="12" name="Rectangle 11">
            <a:extLst>
              <a:ext uri="{FF2B5EF4-FFF2-40B4-BE49-F238E27FC236}">
                <a16:creationId xmlns="" xmlns:a16="http://schemas.microsoft.com/office/drawing/2014/main" id="{9168DDF2-3D26-4E61-BFC1-B27A64FBBB66}"/>
              </a:ext>
            </a:extLst>
          </p:cNvPr>
          <p:cNvSpPr/>
          <p:nvPr/>
        </p:nvSpPr>
        <p:spPr>
          <a:xfrm>
            <a:off x="4841700" y="2129241"/>
            <a:ext cx="1540042" cy="43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Physical Addresses</a:t>
            </a:r>
            <a:endParaRPr lang="en-IN" dirty="0"/>
          </a:p>
        </p:txBody>
      </p:sp>
      <p:sp>
        <p:nvSpPr>
          <p:cNvPr id="13" name="Rectangle 12">
            <a:extLst>
              <a:ext uri="{FF2B5EF4-FFF2-40B4-BE49-F238E27FC236}">
                <a16:creationId xmlns="" xmlns:a16="http://schemas.microsoft.com/office/drawing/2014/main" id="{53465EC8-4769-4BA2-A61E-DB5DB2CF0E5B}"/>
              </a:ext>
            </a:extLst>
          </p:cNvPr>
          <p:cNvSpPr/>
          <p:nvPr/>
        </p:nvSpPr>
        <p:spPr>
          <a:xfrm>
            <a:off x="4841700" y="2769699"/>
            <a:ext cx="1540042" cy="43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Logical Addresses</a:t>
            </a:r>
            <a:endParaRPr lang="en-IN" dirty="0"/>
          </a:p>
        </p:txBody>
      </p:sp>
      <p:sp>
        <p:nvSpPr>
          <p:cNvPr id="14" name="Rectangle 13">
            <a:extLst>
              <a:ext uri="{FF2B5EF4-FFF2-40B4-BE49-F238E27FC236}">
                <a16:creationId xmlns="" xmlns:a16="http://schemas.microsoft.com/office/drawing/2014/main" id="{380CDB66-227C-439A-B0CC-9ACAD8E817B8}"/>
              </a:ext>
            </a:extLst>
          </p:cNvPr>
          <p:cNvSpPr/>
          <p:nvPr/>
        </p:nvSpPr>
        <p:spPr>
          <a:xfrm>
            <a:off x="4841700" y="3369160"/>
            <a:ext cx="1540042" cy="43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Port Addresses</a:t>
            </a:r>
            <a:endParaRPr lang="en-IN" dirty="0"/>
          </a:p>
        </p:txBody>
      </p:sp>
      <p:sp>
        <p:nvSpPr>
          <p:cNvPr id="15" name="Rectangle 14">
            <a:extLst>
              <a:ext uri="{FF2B5EF4-FFF2-40B4-BE49-F238E27FC236}">
                <a16:creationId xmlns="" xmlns:a16="http://schemas.microsoft.com/office/drawing/2014/main" id="{98A4CC25-5BC2-406E-9B9E-1DA6772F7607}"/>
              </a:ext>
            </a:extLst>
          </p:cNvPr>
          <p:cNvSpPr/>
          <p:nvPr/>
        </p:nvSpPr>
        <p:spPr>
          <a:xfrm>
            <a:off x="4841700" y="3968621"/>
            <a:ext cx="1540042" cy="43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Specific Addresses</a:t>
            </a:r>
            <a:endParaRPr lang="en-IN" dirty="0"/>
          </a:p>
        </p:txBody>
      </p:sp>
      <p:cxnSp>
        <p:nvCxnSpPr>
          <p:cNvPr id="19" name="Straight Arrow Connector 18">
            <a:extLst>
              <a:ext uri="{FF2B5EF4-FFF2-40B4-BE49-F238E27FC236}">
                <a16:creationId xmlns="" xmlns:a16="http://schemas.microsoft.com/office/drawing/2014/main" id="{6585C004-B701-4B85-9B15-E2C753AD01B3}"/>
              </a:ext>
            </a:extLst>
          </p:cNvPr>
          <p:cNvCxnSpPr>
            <a:cxnSpLocks/>
            <a:stCxn id="5" idx="3"/>
            <a:endCxn id="12" idx="1"/>
          </p:cNvCxnSpPr>
          <p:nvPr/>
        </p:nvCxnSpPr>
        <p:spPr>
          <a:xfrm flipV="1">
            <a:off x="3877835" y="2345841"/>
            <a:ext cx="963865" cy="85705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 xmlns:a16="http://schemas.microsoft.com/office/drawing/2014/main" id="{1BAD5079-B350-43D9-8D46-82020828286F}"/>
              </a:ext>
            </a:extLst>
          </p:cNvPr>
          <p:cNvCxnSpPr>
            <a:cxnSpLocks/>
          </p:cNvCxnSpPr>
          <p:nvPr/>
        </p:nvCxnSpPr>
        <p:spPr>
          <a:xfrm>
            <a:off x="3861885" y="3190214"/>
            <a:ext cx="958384" cy="9878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 xmlns:a16="http://schemas.microsoft.com/office/drawing/2014/main" id="{D3EACC02-6D7A-4FED-90DF-C5A58AB6F0E0}"/>
              </a:ext>
            </a:extLst>
          </p:cNvPr>
          <p:cNvCxnSpPr>
            <a:cxnSpLocks/>
            <a:stCxn id="5" idx="3"/>
            <a:endCxn id="13" idx="1"/>
          </p:cNvCxnSpPr>
          <p:nvPr/>
        </p:nvCxnSpPr>
        <p:spPr>
          <a:xfrm flipV="1">
            <a:off x="3877834" y="2986299"/>
            <a:ext cx="963866" cy="2166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 xmlns:a16="http://schemas.microsoft.com/office/drawing/2014/main" id="{A8187BCE-4850-4153-B013-7D6F32D660B8}"/>
              </a:ext>
            </a:extLst>
          </p:cNvPr>
          <p:cNvCxnSpPr>
            <a:cxnSpLocks/>
            <a:stCxn id="5" idx="3"/>
            <a:endCxn id="14" idx="1"/>
          </p:cNvCxnSpPr>
          <p:nvPr/>
        </p:nvCxnSpPr>
        <p:spPr>
          <a:xfrm>
            <a:off x="3877834" y="3202899"/>
            <a:ext cx="963866" cy="38286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29263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910" y="0"/>
            <a:ext cx="8501090" cy="914399"/>
          </a:xfrm>
        </p:spPr>
        <p:txBody>
          <a:bodyPr>
            <a:normAutofit/>
          </a:bodyPr>
          <a:lstStyle/>
          <a:p>
            <a:pPr algn="ctr"/>
            <a:r>
              <a:rPr lang="en-IN" dirty="0" smtClean="0"/>
              <a:t>Data flow -Continued</a:t>
            </a:r>
            <a:endParaRPr lang="en-IN" dirty="0"/>
          </a:p>
        </p:txBody>
      </p:sp>
      <p:sp>
        <p:nvSpPr>
          <p:cNvPr id="3" name="Content Placeholder 2"/>
          <p:cNvSpPr>
            <a:spLocks noGrp="1"/>
          </p:cNvSpPr>
          <p:nvPr>
            <p:ph idx="1"/>
          </p:nvPr>
        </p:nvSpPr>
        <p:spPr>
          <a:xfrm>
            <a:off x="1000100" y="1071552"/>
            <a:ext cx="7686700" cy="3680222"/>
          </a:xfrm>
        </p:spPr>
        <p:txBody>
          <a:bodyPr/>
          <a:lstStyle/>
          <a:p>
            <a:pPr algn="just"/>
            <a:r>
              <a:rPr lang="en-IN" i="1" dirty="0" smtClean="0">
                <a:latin typeface="+mj-lt"/>
              </a:rPr>
              <a:t>Full duplex: </a:t>
            </a:r>
            <a:r>
              <a:rPr lang="en-US" altLang="en-US" dirty="0" smtClean="0"/>
              <a:t>Data flows in both directions simultaneously at the same time. </a:t>
            </a:r>
          </a:p>
          <a:p>
            <a:pPr algn="just"/>
            <a:r>
              <a:rPr lang="en-US" altLang="en-US" dirty="0" smtClean="0"/>
              <a:t>Ex. Phone communication</a:t>
            </a:r>
          </a:p>
          <a:p>
            <a:pPr algn="just">
              <a:buNone/>
            </a:pPr>
            <a:endParaRPr lang="en-US" altLang="en-US" dirty="0" smtClean="0"/>
          </a:p>
          <a:p>
            <a:pPr algn="just"/>
            <a:endParaRPr lang="en-US" i="1" dirty="0" smtClean="0">
              <a:latin typeface="+mj-lt"/>
            </a:endParaRPr>
          </a:p>
        </p:txBody>
      </p:sp>
      <p:sp>
        <p:nvSpPr>
          <p:cNvPr id="5" name="Footer Placeholder 4"/>
          <p:cNvSpPr>
            <a:spLocks noGrp="1"/>
          </p:cNvSpPr>
          <p:nvPr>
            <p:ph type="ftr" sz="quarter" idx="11"/>
          </p:nvPr>
        </p:nvSpPr>
        <p:spPr/>
        <p:txBody>
          <a:bodyPr/>
          <a:lstStyle/>
          <a:p>
            <a:r>
              <a:rPr lang="en-US" smtClean="0"/>
              <a:t>Dr.S.L.Jayalakshmi,VIT,Chennai</a:t>
            </a:r>
            <a:endParaRPr lang="en-US" dirty="0"/>
          </a:p>
        </p:txBody>
      </p:sp>
      <p:pic>
        <p:nvPicPr>
          <p:cNvPr id="1026" name="Picture 2" descr="C:\Users\Dell\Desktop\FDX.jpg"/>
          <p:cNvPicPr>
            <a:picLocks noChangeAspect="1" noChangeArrowheads="1"/>
          </p:cNvPicPr>
          <p:nvPr/>
        </p:nvPicPr>
        <p:blipFill>
          <a:blip r:embed="rId2"/>
          <a:srcRect/>
          <a:stretch>
            <a:fillRect/>
          </a:stretch>
        </p:blipFill>
        <p:spPr bwMode="auto">
          <a:xfrm>
            <a:off x="1109282" y="2423973"/>
            <a:ext cx="7143800" cy="1881566"/>
          </a:xfrm>
          <a:prstGeom prst="rect">
            <a:avLst/>
          </a:prstGeom>
          <a:noFill/>
        </p:spPr>
      </p:pic>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6357055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2C8904-E4D1-4B44-BB37-CE4572364D3C}"/>
              </a:ext>
            </a:extLst>
          </p:cNvPr>
          <p:cNvSpPr>
            <a:spLocks noGrp="1"/>
          </p:cNvSpPr>
          <p:nvPr>
            <p:ph type="title"/>
          </p:nvPr>
        </p:nvSpPr>
        <p:spPr>
          <a:xfrm>
            <a:off x="914399" y="396723"/>
            <a:ext cx="7315200" cy="865573"/>
          </a:xfrm>
        </p:spPr>
        <p:txBody>
          <a:bodyPr>
            <a:normAutofit fontScale="90000"/>
          </a:bodyPr>
          <a:lstStyle/>
          <a:p>
            <a:r>
              <a:rPr lang="en-IN" dirty="0"/>
              <a:t>Relationship of layers and address TCP/IP</a:t>
            </a:r>
          </a:p>
        </p:txBody>
      </p:sp>
      <p:pic>
        <p:nvPicPr>
          <p:cNvPr id="4" name="Picture 6">
            <a:extLst>
              <a:ext uri="{FF2B5EF4-FFF2-40B4-BE49-F238E27FC236}">
                <a16:creationId xmlns="" xmlns:a16="http://schemas.microsoft.com/office/drawing/2014/main" id="{4FAD0273-15CA-4CB2-A749-58EDF6CE8198}"/>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830568" y="1316899"/>
            <a:ext cx="5482865" cy="314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8">
            <a:extLst>
              <a:ext uri="{FF2B5EF4-FFF2-40B4-BE49-F238E27FC236}">
                <a16:creationId xmlns="" xmlns:a16="http://schemas.microsoft.com/office/drawing/2014/main" id="{5E2E1995-8255-4A91-9E6C-461BC1EA3733}"/>
              </a:ext>
            </a:extLst>
          </p:cNvPr>
          <p:cNvSpPr>
            <a:spLocks noGrp="1"/>
          </p:cNvSpPr>
          <p:nvPr>
            <p:ph type="sldNum" sz="quarter" idx="12"/>
          </p:nvPr>
        </p:nvSpPr>
        <p:spPr/>
        <p:txBody>
          <a:bodyPr/>
          <a:lstStyle/>
          <a:p>
            <a:fld id="{1F742ADB-DB38-4781-BDEB-F2F4CD3551B3}" type="slidenum">
              <a:rPr lang="en-IN" smtClean="0"/>
              <a:t>130</a:t>
            </a:fld>
            <a:endParaRPr lang="en-IN"/>
          </a:p>
        </p:txBody>
      </p:sp>
      <p:sp>
        <p:nvSpPr>
          <p:cNvPr id="10" name="TextBox 9">
            <a:extLst>
              <a:ext uri="{FF2B5EF4-FFF2-40B4-BE49-F238E27FC236}">
                <a16:creationId xmlns="" xmlns:a16="http://schemas.microsoft.com/office/drawing/2014/main" id="{C3FC749A-BE36-4CD7-9502-10DDE6BD1BA3}"/>
              </a:ext>
            </a:extLst>
          </p:cNvPr>
          <p:cNvSpPr txBox="1"/>
          <p:nvPr/>
        </p:nvSpPr>
        <p:spPr>
          <a:xfrm>
            <a:off x="2141622" y="4449947"/>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Tree>
    <p:extLst>
      <p:ext uri="{BB962C8B-B14F-4D97-AF65-F5344CB8AC3E}">
        <p14:creationId xmlns:p14="http://schemas.microsoft.com/office/powerpoint/2010/main" val="207118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2C8904-E4D1-4B44-BB37-CE4572364D3C}"/>
              </a:ext>
            </a:extLst>
          </p:cNvPr>
          <p:cNvSpPr>
            <a:spLocks noGrp="1"/>
          </p:cNvSpPr>
          <p:nvPr>
            <p:ph type="title"/>
          </p:nvPr>
        </p:nvSpPr>
        <p:spPr>
          <a:xfrm>
            <a:off x="914400" y="136030"/>
            <a:ext cx="7315200" cy="865573"/>
          </a:xfrm>
        </p:spPr>
        <p:txBody>
          <a:bodyPr/>
          <a:lstStyle/>
          <a:p>
            <a:r>
              <a:rPr lang="en-IN" dirty="0"/>
              <a:t>MAC address or Physical address</a:t>
            </a:r>
          </a:p>
        </p:txBody>
      </p:sp>
      <p:sp>
        <p:nvSpPr>
          <p:cNvPr id="3" name="Content Placeholder 2">
            <a:extLst>
              <a:ext uri="{FF2B5EF4-FFF2-40B4-BE49-F238E27FC236}">
                <a16:creationId xmlns="" xmlns:a16="http://schemas.microsoft.com/office/drawing/2014/main" id="{9ED2C477-3B57-4DAC-890B-BEAAC050E9AE}"/>
              </a:ext>
            </a:extLst>
          </p:cNvPr>
          <p:cNvSpPr>
            <a:spLocks noGrp="1"/>
          </p:cNvSpPr>
          <p:nvPr>
            <p:ph idx="1"/>
          </p:nvPr>
        </p:nvSpPr>
        <p:spPr>
          <a:xfrm>
            <a:off x="914400" y="1272904"/>
            <a:ext cx="7315200" cy="2654645"/>
          </a:xfrm>
        </p:spPr>
        <p:txBody>
          <a:bodyPr/>
          <a:lstStyle/>
          <a:p>
            <a:endParaRPr lang="en-US" dirty="0"/>
          </a:p>
          <a:p>
            <a:pPr marL="0" indent="0" algn="ctr">
              <a:buNone/>
            </a:pPr>
            <a:r>
              <a:rPr lang="en-US" dirty="0"/>
              <a:t> Most local-area networks use a 48-bit (6-byte) </a:t>
            </a:r>
            <a:r>
              <a:rPr lang="en-US" b="1" dirty="0"/>
              <a:t>physical address </a:t>
            </a:r>
            <a:r>
              <a:rPr lang="en-US" dirty="0"/>
              <a:t>written as 12 hexadecimal digits; every byte (2 hexadecimal digits) is separated by a colon, as shown below: </a:t>
            </a:r>
          </a:p>
          <a:p>
            <a:pPr marL="0" indent="0" algn="ctr">
              <a:buNone/>
            </a:pPr>
            <a:r>
              <a:rPr lang="en-US" dirty="0"/>
              <a:t>07:01:02:01:2C:4B</a:t>
            </a:r>
            <a:br>
              <a:rPr lang="en-US" dirty="0"/>
            </a:br>
            <a:endParaRPr lang="en-US" dirty="0"/>
          </a:p>
          <a:p>
            <a:pPr marL="0" indent="0" algn="ctr">
              <a:buNone/>
            </a:pPr>
            <a:r>
              <a:rPr lang="en-US" dirty="0"/>
              <a:t>A 6-byte (12 hexadecimal digits) physical address</a:t>
            </a:r>
          </a:p>
        </p:txBody>
      </p:sp>
      <p:sp>
        <p:nvSpPr>
          <p:cNvPr id="10" name="Slide Number Placeholder 9">
            <a:extLst>
              <a:ext uri="{FF2B5EF4-FFF2-40B4-BE49-F238E27FC236}">
                <a16:creationId xmlns="" xmlns:a16="http://schemas.microsoft.com/office/drawing/2014/main" id="{9750466F-49C6-42CC-9822-13EF84ACC6B8}"/>
              </a:ext>
            </a:extLst>
          </p:cNvPr>
          <p:cNvSpPr>
            <a:spLocks noGrp="1"/>
          </p:cNvSpPr>
          <p:nvPr>
            <p:ph type="sldNum" sz="quarter" idx="12"/>
          </p:nvPr>
        </p:nvSpPr>
        <p:spPr/>
        <p:txBody>
          <a:bodyPr/>
          <a:lstStyle/>
          <a:p>
            <a:fld id="{1F742ADB-DB38-4781-BDEB-F2F4CD3551B3}" type="slidenum">
              <a:rPr lang="en-IN" smtClean="0"/>
              <a:t>131</a:t>
            </a:fld>
            <a:endParaRPr lang="en-IN"/>
          </a:p>
        </p:txBody>
      </p:sp>
      <p:sp>
        <p:nvSpPr>
          <p:cNvPr id="11" name="TextBox 10">
            <a:extLst>
              <a:ext uri="{FF2B5EF4-FFF2-40B4-BE49-F238E27FC236}">
                <a16:creationId xmlns="" xmlns:a16="http://schemas.microsoft.com/office/drawing/2014/main" id="{90A1BB81-4711-45ED-A4F1-8E51751EFCF0}"/>
              </a:ext>
            </a:extLst>
          </p:cNvPr>
          <p:cNvSpPr txBox="1"/>
          <p:nvPr/>
        </p:nvSpPr>
        <p:spPr>
          <a:xfrm>
            <a:off x="2141622" y="4449947"/>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Tree>
    <p:extLst>
      <p:ext uri="{BB962C8B-B14F-4D97-AF65-F5344CB8AC3E}">
        <p14:creationId xmlns:p14="http://schemas.microsoft.com/office/powerpoint/2010/main" val="54953641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2C8904-E4D1-4B44-BB37-CE4572364D3C}"/>
              </a:ext>
            </a:extLst>
          </p:cNvPr>
          <p:cNvSpPr>
            <a:spLocks noGrp="1"/>
          </p:cNvSpPr>
          <p:nvPr>
            <p:ph type="title"/>
          </p:nvPr>
        </p:nvSpPr>
        <p:spPr>
          <a:xfrm>
            <a:off x="822960" y="136030"/>
            <a:ext cx="7315200" cy="865573"/>
          </a:xfrm>
        </p:spPr>
        <p:txBody>
          <a:bodyPr/>
          <a:lstStyle/>
          <a:p>
            <a:r>
              <a:rPr lang="en-IN" dirty="0"/>
              <a:t>IP Address</a:t>
            </a:r>
          </a:p>
        </p:txBody>
      </p:sp>
      <p:pic>
        <p:nvPicPr>
          <p:cNvPr id="4" name="Picture 6">
            <a:extLst>
              <a:ext uri="{FF2B5EF4-FFF2-40B4-BE49-F238E27FC236}">
                <a16:creationId xmlns="" xmlns:a16="http://schemas.microsoft.com/office/drawing/2014/main" id="{51C7903E-AB37-4444-ABD6-09C603BE69AF}"/>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057276" y="1001603"/>
            <a:ext cx="5666214" cy="3389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8">
            <a:extLst>
              <a:ext uri="{FF2B5EF4-FFF2-40B4-BE49-F238E27FC236}">
                <a16:creationId xmlns="" xmlns:a16="http://schemas.microsoft.com/office/drawing/2014/main" id="{F6DB03DF-497F-40BE-B28F-1FB312B23525}"/>
              </a:ext>
            </a:extLst>
          </p:cNvPr>
          <p:cNvSpPr>
            <a:spLocks noGrp="1"/>
          </p:cNvSpPr>
          <p:nvPr>
            <p:ph type="sldNum" sz="quarter" idx="12"/>
          </p:nvPr>
        </p:nvSpPr>
        <p:spPr/>
        <p:txBody>
          <a:bodyPr/>
          <a:lstStyle/>
          <a:p>
            <a:fld id="{1F742ADB-DB38-4781-BDEB-F2F4CD3551B3}" type="slidenum">
              <a:rPr lang="en-IN" smtClean="0"/>
              <a:t>132</a:t>
            </a:fld>
            <a:endParaRPr lang="en-IN"/>
          </a:p>
        </p:txBody>
      </p:sp>
      <p:sp>
        <p:nvSpPr>
          <p:cNvPr id="10" name="TextBox 9">
            <a:extLst>
              <a:ext uri="{FF2B5EF4-FFF2-40B4-BE49-F238E27FC236}">
                <a16:creationId xmlns="" xmlns:a16="http://schemas.microsoft.com/office/drawing/2014/main" id="{3B5A2E9B-D7E7-418C-8CBB-B318326C3E81}"/>
              </a:ext>
            </a:extLst>
          </p:cNvPr>
          <p:cNvSpPr txBox="1"/>
          <p:nvPr/>
        </p:nvSpPr>
        <p:spPr>
          <a:xfrm>
            <a:off x="2141622" y="4449947"/>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
        <p:nvSpPr>
          <p:cNvPr id="11" name="Rectangle 10">
            <a:extLst>
              <a:ext uri="{FF2B5EF4-FFF2-40B4-BE49-F238E27FC236}">
                <a16:creationId xmlns="" xmlns:a16="http://schemas.microsoft.com/office/drawing/2014/main" id="{FA0042DA-693B-4F3C-858E-CAC18A39007A}"/>
              </a:ext>
            </a:extLst>
          </p:cNvPr>
          <p:cNvSpPr/>
          <p:nvPr/>
        </p:nvSpPr>
        <p:spPr>
          <a:xfrm>
            <a:off x="822960" y="1001603"/>
            <a:ext cx="2234316" cy="3070071"/>
          </a:xfrm>
          <a:prstGeom prst="rect">
            <a:avLst/>
          </a:prstGeom>
        </p:spPr>
        <p:txBody>
          <a:bodyPr wrap="square" lIns="68580" tIns="34290" rIns="68580" bIns="34290">
            <a:spAutoFit/>
          </a:bodyPr>
          <a:lstStyle/>
          <a:p>
            <a:pPr algn="ctr"/>
            <a:r>
              <a:rPr lang="en-US" sz="1500" dirty="0"/>
              <a:t>The physical addresses will change from hop to hop,</a:t>
            </a:r>
          </a:p>
          <a:p>
            <a:pPr algn="ctr"/>
            <a:r>
              <a:rPr lang="en-US" sz="1500" dirty="0"/>
              <a:t>but the logical addresses usually remain the same.</a:t>
            </a:r>
          </a:p>
          <a:p>
            <a:pPr algn="ctr"/>
            <a:endParaRPr lang="en-US" sz="1500" dirty="0"/>
          </a:p>
          <a:p>
            <a:pPr algn="ctr"/>
            <a:r>
              <a:rPr lang="en-US" sz="1500" dirty="0"/>
              <a:t>A logical address is a 32-bit(IPv4) or 128-bit(IPv6). </a:t>
            </a:r>
          </a:p>
          <a:p>
            <a:pPr algn="ctr"/>
            <a:endParaRPr lang="en-US" sz="1500" dirty="0"/>
          </a:p>
          <a:p>
            <a:pPr algn="ctr"/>
            <a:r>
              <a:rPr lang="en-US" sz="1500" dirty="0"/>
              <a:t>Examples</a:t>
            </a:r>
          </a:p>
          <a:p>
            <a:pPr algn="ctr"/>
            <a:r>
              <a:rPr lang="de-DE" sz="1500" dirty="0"/>
              <a:t> IPv4: 192.168.2.33</a:t>
            </a:r>
            <a:br>
              <a:rPr lang="de-DE" sz="1500" dirty="0"/>
            </a:br>
            <a:r>
              <a:rPr lang="de-DE" sz="1500" dirty="0"/>
              <a:t>IPv6: 2dbe:ab67:237f:50cd:83fd:ab34:92bd:66ca</a:t>
            </a:r>
            <a:r>
              <a:rPr lang="en-US" sz="1500" dirty="0"/>
              <a:t> </a:t>
            </a:r>
          </a:p>
        </p:txBody>
      </p:sp>
    </p:spTree>
    <p:extLst>
      <p:ext uri="{BB962C8B-B14F-4D97-AF65-F5344CB8AC3E}">
        <p14:creationId xmlns:p14="http://schemas.microsoft.com/office/powerpoint/2010/main" val="334927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2C8904-E4D1-4B44-BB37-CE4572364D3C}"/>
              </a:ext>
            </a:extLst>
          </p:cNvPr>
          <p:cNvSpPr>
            <a:spLocks noGrp="1"/>
          </p:cNvSpPr>
          <p:nvPr>
            <p:ph type="title"/>
          </p:nvPr>
        </p:nvSpPr>
        <p:spPr>
          <a:xfrm>
            <a:off x="914400" y="136030"/>
            <a:ext cx="7315200" cy="865573"/>
          </a:xfrm>
        </p:spPr>
        <p:txBody>
          <a:bodyPr/>
          <a:lstStyle/>
          <a:p>
            <a:r>
              <a:rPr lang="en-IN" dirty="0"/>
              <a:t>Port address </a:t>
            </a:r>
          </a:p>
        </p:txBody>
      </p:sp>
      <p:pic>
        <p:nvPicPr>
          <p:cNvPr id="4" name="Picture 6">
            <a:extLst>
              <a:ext uri="{FF2B5EF4-FFF2-40B4-BE49-F238E27FC236}">
                <a16:creationId xmlns="" xmlns:a16="http://schemas.microsoft.com/office/drawing/2014/main" id="{BDC5796F-46E3-4357-A351-68364ED5E19E}"/>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3091074" y="1001603"/>
            <a:ext cx="5632415" cy="339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8">
            <a:extLst>
              <a:ext uri="{FF2B5EF4-FFF2-40B4-BE49-F238E27FC236}">
                <a16:creationId xmlns="" xmlns:a16="http://schemas.microsoft.com/office/drawing/2014/main" id="{CDB8AAD4-3504-4A4B-A81C-234CB1FF938D}"/>
              </a:ext>
            </a:extLst>
          </p:cNvPr>
          <p:cNvSpPr>
            <a:spLocks noGrp="1"/>
          </p:cNvSpPr>
          <p:nvPr>
            <p:ph type="sldNum" sz="quarter" idx="12"/>
          </p:nvPr>
        </p:nvSpPr>
        <p:spPr/>
        <p:txBody>
          <a:bodyPr/>
          <a:lstStyle/>
          <a:p>
            <a:fld id="{1F742ADB-DB38-4781-BDEB-F2F4CD3551B3}" type="slidenum">
              <a:rPr lang="en-IN" smtClean="0"/>
              <a:t>133</a:t>
            </a:fld>
            <a:endParaRPr lang="en-IN"/>
          </a:p>
        </p:txBody>
      </p:sp>
      <p:sp>
        <p:nvSpPr>
          <p:cNvPr id="10" name="TextBox 9">
            <a:extLst>
              <a:ext uri="{FF2B5EF4-FFF2-40B4-BE49-F238E27FC236}">
                <a16:creationId xmlns="" xmlns:a16="http://schemas.microsoft.com/office/drawing/2014/main" id="{98D761FB-DF5E-4612-ADD7-F4F586D51AF1}"/>
              </a:ext>
            </a:extLst>
          </p:cNvPr>
          <p:cNvSpPr txBox="1"/>
          <p:nvPr/>
        </p:nvSpPr>
        <p:spPr>
          <a:xfrm>
            <a:off x="2141622" y="4449947"/>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
        <p:nvSpPr>
          <p:cNvPr id="3" name="Rectangle 2">
            <a:extLst>
              <a:ext uri="{FF2B5EF4-FFF2-40B4-BE49-F238E27FC236}">
                <a16:creationId xmlns="" xmlns:a16="http://schemas.microsoft.com/office/drawing/2014/main" id="{D5BBCD24-93BE-4BCD-AA73-8C50AECC932F}"/>
              </a:ext>
            </a:extLst>
          </p:cNvPr>
          <p:cNvSpPr/>
          <p:nvPr/>
        </p:nvSpPr>
        <p:spPr>
          <a:xfrm>
            <a:off x="822960" y="1608461"/>
            <a:ext cx="2234316" cy="2285241"/>
          </a:xfrm>
          <a:prstGeom prst="rect">
            <a:avLst/>
          </a:prstGeom>
        </p:spPr>
        <p:txBody>
          <a:bodyPr wrap="square" lIns="68580" tIns="34290" rIns="68580" bIns="34290">
            <a:spAutoFit/>
          </a:bodyPr>
          <a:lstStyle/>
          <a:p>
            <a:pPr algn="ctr"/>
            <a:r>
              <a:rPr lang="en-IN" dirty="0"/>
              <a:t>A port address is a 16-bit address represented by one decimal number. Ex.753</a:t>
            </a:r>
          </a:p>
          <a:p>
            <a:pPr algn="ctr"/>
            <a:r>
              <a:rPr lang="en-IN" dirty="0"/>
              <a:t>A 16-bit port address represented as single number.</a:t>
            </a:r>
          </a:p>
        </p:txBody>
      </p:sp>
    </p:spTree>
    <p:extLst>
      <p:ext uri="{BB962C8B-B14F-4D97-AF65-F5344CB8AC3E}">
        <p14:creationId xmlns:p14="http://schemas.microsoft.com/office/powerpoint/2010/main" val="235197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374726"/>
            <a:ext cx="3881754" cy="635000"/>
          </a:xfrm>
          <a:prstGeom prst="rect">
            <a:avLst/>
          </a:prstGeom>
        </p:spPr>
        <p:txBody>
          <a:bodyPr vert="horz" wrap="square" lIns="0" tIns="12065" rIns="0" bIns="0" rtlCol="0">
            <a:spAutoFit/>
          </a:bodyPr>
          <a:lstStyle/>
          <a:p>
            <a:pPr marL="12700">
              <a:lnSpc>
                <a:spcPct val="100000"/>
              </a:lnSpc>
              <a:spcBef>
                <a:spcPts val="95"/>
              </a:spcBef>
            </a:pPr>
            <a:r>
              <a:rPr spc="-15" dirty="0"/>
              <a:t>Network</a:t>
            </a:r>
            <a:r>
              <a:rPr spc="-60" dirty="0"/>
              <a:t> </a:t>
            </a:r>
            <a:r>
              <a:rPr spc="-45" dirty="0"/>
              <a:t>Topology</a:t>
            </a:r>
          </a:p>
        </p:txBody>
      </p:sp>
      <p:sp>
        <p:nvSpPr>
          <p:cNvPr id="3" name="object 3"/>
          <p:cNvSpPr txBox="1"/>
          <p:nvPr/>
        </p:nvSpPr>
        <p:spPr>
          <a:xfrm>
            <a:off x="1039164" y="1080363"/>
            <a:ext cx="7112000" cy="2891155"/>
          </a:xfrm>
          <a:prstGeom prst="rect">
            <a:avLst/>
          </a:prstGeom>
        </p:spPr>
        <p:txBody>
          <a:bodyPr vert="horz" wrap="square" lIns="0" tIns="73660" rIns="0" bIns="0" rtlCol="0">
            <a:spAutoFit/>
          </a:bodyPr>
          <a:lstStyle/>
          <a:p>
            <a:pPr marL="195580" indent="-182880">
              <a:lnSpc>
                <a:spcPct val="100000"/>
              </a:lnSpc>
              <a:spcBef>
                <a:spcPts val="580"/>
              </a:spcBef>
              <a:buClr>
                <a:srgbClr val="FF8500"/>
              </a:buClr>
              <a:buFont typeface="Wingdings"/>
              <a:buChar char=""/>
              <a:tabLst>
                <a:tab pos="195580" algn="l"/>
              </a:tabLst>
            </a:pPr>
            <a:r>
              <a:rPr sz="2000" spc="-10" dirty="0">
                <a:solidFill>
                  <a:srgbClr val="FFFFFF"/>
                </a:solidFill>
                <a:latin typeface="Carlito"/>
                <a:cs typeface="Carlito"/>
              </a:rPr>
              <a:t>Physical </a:t>
            </a:r>
            <a:r>
              <a:rPr sz="2000" spc="-15" dirty="0">
                <a:solidFill>
                  <a:srgbClr val="FFFFFF"/>
                </a:solidFill>
                <a:latin typeface="Carlito"/>
                <a:cs typeface="Carlito"/>
              </a:rPr>
              <a:t>layout </a:t>
            </a:r>
            <a:r>
              <a:rPr sz="2000" spc="-5" dirty="0">
                <a:solidFill>
                  <a:srgbClr val="FFFFFF"/>
                </a:solidFill>
                <a:latin typeface="Carlito"/>
                <a:cs typeface="Carlito"/>
              </a:rPr>
              <a:t>of </a:t>
            </a:r>
            <a:r>
              <a:rPr sz="2000" dirty="0">
                <a:solidFill>
                  <a:srgbClr val="FFFFFF"/>
                </a:solidFill>
                <a:latin typeface="Carlito"/>
                <a:cs typeface="Carlito"/>
              </a:rPr>
              <a:t>a</a:t>
            </a:r>
            <a:r>
              <a:rPr sz="2000" spc="-5" dirty="0">
                <a:solidFill>
                  <a:srgbClr val="FFFFFF"/>
                </a:solidFill>
                <a:latin typeface="Carlito"/>
                <a:cs typeface="Carlito"/>
              </a:rPr>
              <a:t> </a:t>
            </a:r>
            <a:r>
              <a:rPr sz="2000" spc="-10" dirty="0">
                <a:solidFill>
                  <a:srgbClr val="FFFFFF"/>
                </a:solidFill>
                <a:latin typeface="Carlito"/>
                <a:cs typeface="Carlito"/>
              </a:rPr>
              <a:t>network</a:t>
            </a:r>
            <a:endParaRPr sz="2000">
              <a:latin typeface="Carlito"/>
              <a:cs typeface="Carlito"/>
            </a:endParaRPr>
          </a:p>
          <a:p>
            <a:pPr marL="195580" marR="5080" indent="-182880">
              <a:lnSpc>
                <a:spcPct val="100000"/>
              </a:lnSpc>
              <a:spcBef>
                <a:spcPts val="480"/>
              </a:spcBef>
              <a:buClr>
                <a:srgbClr val="FF8500"/>
              </a:buClr>
              <a:buFont typeface="Wingdings"/>
              <a:buChar char=""/>
              <a:tabLst>
                <a:tab pos="195580" algn="l"/>
              </a:tabLst>
            </a:pPr>
            <a:r>
              <a:rPr sz="2000" spc="-5" dirty="0">
                <a:solidFill>
                  <a:srgbClr val="FFFFFF"/>
                </a:solidFill>
                <a:latin typeface="Carlito"/>
                <a:cs typeface="Carlito"/>
              </a:rPr>
              <a:t>The geometric </a:t>
            </a:r>
            <a:r>
              <a:rPr sz="2000" spc="-10" dirty="0">
                <a:solidFill>
                  <a:srgbClr val="FFFFFF"/>
                </a:solidFill>
                <a:latin typeface="Carlito"/>
                <a:cs typeface="Carlito"/>
              </a:rPr>
              <a:t>representation </a:t>
            </a:r>
            <a:r>
              <a:rPr sz="2000" spc="-5" dirty="0">
                <a:solidFill>
                  <a:srgbClr val="FFFFFF"/>
                </a:solidFill>
                <a:latin typeface="Carlito"/>
                <a:cs typeface="Carlito"/>
              </a:rPr>
              <a:t>of </a:t>
            </a:r>
            <a:r>
              <a:rPr sz="2000" dirty="0">
                <a:solidFill>
                  <a:srgbClr val="FFFFFF"/>
                </a:solidFill>
                <a:latin typeface="Carlito"/>
                <a:cs typeface="Carlito"/>
              </a:rPr>
              <a:t>the </a:t>
            </a:r>
            <a:r>
              <a:rPr sz="2000" spc="-10" dirty="0">
                <a:solidFill>
                  <a:srgbClr val="FFFFFF"/>
                </a:solidFill>
                <a:latin typeface="Carlito"/>
                <a:cs typeface="Carlito"/>
              </a:rPr>
              <a:t>relationship </a:t>
            </a:r>
            <a:r>
              <a:rPr sz="2000" spc="-5" dirty="0">
                <a:solidFill>
                  <a:srgbClr val="FFFFFF"/>
                </a:solidFill>
                <a:latin typeface="Carlito"/>
                <a:cs typeface="Carlito"/>
              </a:rPr>
              <a:t>of </a:t>
            </a:r>
            <a:r>
              <a:rPr sz="2000" dirty="0">
                <a:solidFill>
                  <a:srgbClr val="FFFFFF"/>
                </a:solidFill>
                <a:latin typeface="Carlito"/>
                <a:cs typeface="Carlito"/>
              </a:rPr>
              <a:t>all the </a:t>
            </a:r>
            <a:r>
              <a:rPr sz="2000" spc="-10" dirty="0">
                <a:solidFill>
                  <a:srgbClr val="FFFFFF"/>
                </a:solidFill>
                <a:latin typeface="Carlito"/>
                <a:cs typeface="Carlito"/>
              </a:rPr>
              <a:t>links  </a:t>
            </a:r>
            <a:r>
              <a:rPr sz="2000" dirty="0">
                <a:solidFill>
                  <a:srgbClr val="FFFFFF"/>
                </a:solidFill>
                <a:latin typeface="Carlito"/>
                <a:cs typeface="Carlito"/>
              </a:rPr>
              <a:t>and </a:t>
            </a:r>
            <a:r>
              <a:rPr sz="2000" spc="-5" dirty="0">
                <a:solidFill>
                  <a:srgbClr val="FFFFFF"/>
                </a:solidFill>
                <a:latin typeface="Carlito"/>
                <a:cs typeface="Carlito"/>
              </a:rPr>
              <a:t>linking devices (</a:t>
            </a:r>
            <a:r>
              <a:rPr sz="2000" b="1" i="1" spc="-5" dirty="0">
                <a:solidFill>
                  <a:srgbClr val="FFFFFF"/>
                </a:solidFill>
                <a:latin typeface="Carlito"/>
                <a:cs typeface="Carlito"/>
              </a:rPr>
              <a:t>nodes) </a:t>
            </a:r>
            <a:r>
              <a:rPr sz="2000" spc="-15" dirty="0">
                <a:solidFill>
                  <a:srgbClr val="FFFFFF"/>
                </a:solidFill>
                <a:latin typeface="Carlito"/>
                <a:cs typeface="Carlito"/>
              </a:rPr>
              <a:t>to </a:t>
            </a:r>
            <a:r>
              <a:rPr sz="2000" spc="-5" dirty="0">
                <a:solidFill>
                  <a:srgbClr val="FFFFFF"/>
                </a:solidFill>
                <a:latin typeface="Carlito"/>
                <a:cs typeface="Carlito"/>
              </a:rPr>
              <a:t>one </a:t>
            </a:r>
            <a:r>
              <a:rPr sz="2000" spc="-25" dirty="0">
                <a:solidFill>
                  <a:srgbClr val="FFFFFF"/>
                </a:solidFill>
                <a:latin typeface="Carlito"/>
                <a:cs typeface="Carlito"/>
              </a:rPr>
              <a:t>another.</a:t>
            </a:r>
            <a:endParaRPr sz="2000">
              <a:latin typeface="Carlito"/>
              <a:cs typeface="Carlito"/>
            </a:endParaRPr>
          </a:p>
          <a:p>
            <a:pPr marL="467995" lvl="1" indent="-183515">
              <a:lnSpc>
                <a:spcPct val="100000"/>
              </a:lnSpc>
              <a:spcBef>
                <a:spcPts val="480"/>
              </a:spcBef>
              <a:buClr>
                <a:srgbClr val="FF8500"/>
              </a:buClr>
              <a:buFont typeface="Wingdings"/>
              <a:buChar char=""/>
              <a:tabLst>
                <a:tab pos="468630" algn="l"/>
              </a:tabLst>
            </a:pPr>
            <a:r>
              <a:rPr sz="2000" dirty="0">
                <a:solidFill>
                  <a:srgbClr val="FFFFFF"/>
                </a:solidFill>
                <a:latin typeface="Carlito"/>
                <a:cs typeface="Carlito"/>
              </a:rPr>
              <a:t>Mesh</a:t>
            </a:r>
            <a:endParaRPr sz="2000">
              <a:latin typeface="Carlito"/>
              <a:cs typeface="Carlito"/>
            </a:endParaRPr>
          </a:p>
          <a:p>
            <a:pPr marL="467995" lvl="1" indent="-183515">
              <a:lnSpc>
                <a:spcPct val="100000"/>
              </a:lnSpc>
              <a:spcBef>
                <a:spcPts val="480"/>
              </a:spcBef>
              <a:buClr>
                <a:srgbClr val="FF8500"/>
              </a:buClr>
              <a:buFont typeface="Wingdings"/>
              <a:buChar char=""/>
              <a:tabLst>
                <a:tab pos="468630" algn="l"/>
              </a:tabLst>
            </a:pPr>
            <a:r>
              <a:rPr sz="2000" spc="-10" dirty="0">
                <a:solidFill>
                  <a:srgbClr val="FFFFFF"/>
                </a:solidFill>
                <a:latin typeface="Carlito"/>
                <a:cs typeface="Carlito"/>
              </a:rPr>
              <a:t>Star</a:t>
            </a:r>
            <a:endParaRPr sz="2000">
              <a:latin typeface="Carlito"/>
              <a:cs typeface="Carlito"/>
            </a:endParaRPr>
          </a:p>
          <a:p>
            <a:pPr marL="467995" lvl="1" indent="-183515">
              <a:lnSpc>
                <a:spcPct val="100000"/>
              </a:lnSpc>
              <a:spcBef>
                <a:spcPts val="480"/>
              </a:spcBef>
              <a:buClr>
                <a:srgbClr val="FF8500"/>
              </a:buClr>
              <a:buFont typeface="Wingdings"/>
              <a:buChar char=""/>
              <a:tabLst>
                <a:tab pos="468630" algn="l"/>
              </a:tabLst>
            </a:pPr>
            <a:r>
              <a:rPr sz="2000" dirty="0">
                <a:solidFill>
                  <a:srgbClr val="FFFFFF"/>
                </a:solidFill>
                <a:latin typeface="Carlito"/>
                <a:cs typeface="Carlito"/>
              </a:rPr>
              <a:t>Bus</a:t>
            </a:r>
            <a:endParaRPr sz="2000">
              <a:latin typeface="Carlito"/>
              <a:cs typeface="Carlito"/>
            </a:endParaRPr>
          </a:p>
          <a:p>
            <a:pPr marL="467995" lvl="1" indent="-183515">
              <a:lnSpc>
                <a:spcPct val="100000"/>
              </a:lnSpc>
              <a:spcBef>
                <a:spcPts val="480"/>
              </a:spcBef>
              <a:buClr>
                <a:srgbClr val="FF8500"/>
              </a:buClr>
              <a:buFont typeface="Wingdings"/>
              <a:buChar char=""/>
              <a:tabLst>
                <a:tab pos="468630" algn="l"/>
              </a:tabLst>
            </a:pPr>
            <a:r>
              <a:rPr sz="2000" spc="-40" dirty="0">
                <a:solidFill>
                  <a:srgbClr val="FFFFFF"/>
                </a:solidFill>
                <a:latin typeface="Carlito"/>
                <a:cs typeface="Carlito"/>
              </a:rPr>
              <a:t>Tree</a:t>
            </a:r>
            <a:endParaRPr sz="2000">
              <a:latin typeface="Carlito"/>
              <a:cs typeface="Carlito"/>
            </a:endParaRPr>
          </a:p>
          <a:p>
            <a:pPr marL="467995" lvl="1" indent="-183515">
              <a:lnSpc>
                <a:spcPct val="100000"/>
              </a:lnSpc>
              <a:spcBef>
                <a:spcPts val="480"/>
              </a:spcBef>
              <a:buClr>
                <a:srgbClr val="FF8500"/>
              </a:buClr>
              <a:buFont typeface="Wingdings"/>
              <a:buChar char=""/>
              <a:tabLst>
                <a:tab pos="468630" algn="l"/>
              </a:tabLst>
            </a:pPr>
            <a:r>
              <a:rPr sz="2000" dirty="0">
                <a:solidFill>
                  <a:srgbClr val="FFFFFF"/>
                </a:solidFill>
                <a:latin typeface="Carlito"/>
                <a:cs typeface="Carlito"/>
              </a:rPr>
              <a:t>Ring</a:t>
            </a:r>
            <a:endParaRPr sz="2000">
              <a:latin typeface="Carlito"/>
              <a:cs typeface="Carlito"/>
            </a:endParaRPr>
          </a:p>
        </p:txBody>
      </p:sp>
      <p:sp>
        <p:nvSpPr>
          <p:cNvPr id="4" name="object 4"/>
          <p:cNvSpPr/>
          <p:nvPr/>
        </p:nvSpPr>
        <p:spPr>
          <a:xfrm>
            <a:off x="5533644" y="1933955"/>
            <a:ext cx="3532632" cy="265480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95992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285751"/>
            <a:ext cx="6096000" cy="609599"/>
          </a:xfrm>
        </p:spPr>
        <p:txBody>
          <a:bodyPr>
            <a:normAutofit fontScale="90000"/>
          </a:bodyPr>
          <a:lstStyle/>
          <a:p>
            <a:r>
              <a:rPr lang="en-IN" dirty="0" smtClean="0"/>
              <a:t>Types of Network Topology</a:t>
            </a:r>
            <a:endParaRPr lang="en-IN" dirty="0"/>
          </a:p>
        </p:txBody>
      </p:sp>
      <p:sp>
        <p:nvSpPr>
          <p:cNvPr id="3" name="Content Placeholder 2"/>
          <p:cNvSpPr>
            <a:spLocks noGrp="1"/>
          </p:cNvSpPr>
          <p:nvPr>
            <p:ph idx="1"/>
          </p:nvPr>
        </p:nvSpPr>
        <p:spPr>
          <a:xfrm>
            <a:off x="4038600" y="914401"/>
            <a:ext cx="4648200" cy="1733549"/>
          </a:xfrm>
        </p:spPr>
        <p:txBody>
          <a:bodyPr/>
          <a:lstStyle/>
          <a:p>
            <a:endParaRPr lang="en-IN" dirty="0"/>
          </a:p>
        </p:txBody>
      </p:sp>
      <p:sp>
        <p:nvSpPr>
          <p:cNvPr id="4" name="Footer Placeholder 3"/>
          <p:cNvSpPr>
            <a:spLocks noGrp="1"/>
          </p:cNvSpPr>
          <p:nvPr>
            <p:ph type="ftr" sz="quarter" idx="11"/>
          </p:nvPr>
        </p:nvSpPr>
        <p:spPr/>
        <p:txBody>
          <a:bodyPr/>
          <a:lstStyle/>
          <a:p>
            <a:r>
              <a:rPr lang="en-US" smtClean="0"/>
              <a:t>Dr.S.L.Jayalakshmi,VIT,Chennai</a:t>
            </a:r>
            <a:endParaRPr lang="en-US"/>
          </a:p>
        </p:txBody>
      </p:sp>
      <p:pic>
        <p:nvPicPr>
          <p:cNvPr id="2050" name="Picture 2" descr="C:\Users\Dell\Desktop\topo.png"/>
          <p:cNvPicPr>
            <a:picLocks noChangeAspect="1" noChangeArrowheads="1"/>
          </p:cNvPicPr>
          <p:nvPr/>
        </p:nvPicPr>
        <p:blipFill>
          <a:blip r:embed="rId3"/>
          <a:srcRect/>
          <a:stretch>
            <a:fillRect/>
          </a:stretch>
        </p:blipFill>
        <p:spPr bwMode="auto">
          <a:xfrm>
            <a:off x="539552" y="915566"/>
            <a:ext cx="8001056" cy="4090240"/>
          </a:xfrm>
          <a:prstGeom prst="rect">
            <a:avLst/>
          </a:prstGeom>
          <a:noFill/>
        </p:spPr>
      </p:pic>
      <p:sp>
        <p:nvSpPr>
          <p:cNvPr id="5" name="Slide Number Placeholder 4"/>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37012821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298526"/>
            <a:ext cx="2807335" cy="635000"/>
          </a:xfrm>
          <a:prstGeom prst="rect">
            <a:avLst/>
          </a:prstGeom>
        </p:spPr>
        <p:txBody>
          <a:bodyPr vert="horz" wrap="square" lIns="0" tIns="12065" rIns="0" bIns="0" rtlCol="0">
            <a:spAutoFit/>
          </a:bodyPr>
          <a:lstStyle/>
          <a:p>
            <a:pPr marL="12700">
              <a:lnSpc>
                <a:spcPct val="100000"/>
              </a:lnSpc>
              <a:spcBef>
                <a:spcPts val="95"/>
              </a:spcBef>
            </a:pPr>
            <a:r>
              <a:rPr spc="-5" dirty="0"/>
              <a:t>Bus</a:t>
            </a:r>
            <a:r>
              <a:rPr spc="-75" dirty="0"/>
              <a:t> </a:t>
            </a:r>
            <a:r>
              <a:rPr spc="-45" dirty="0"/>
              <a:t>Topology</a:t>
            </a:r>
          </a:p>
        </p:txBody>
      </p:sp>
      <p:sp>
        <p:nvSpPr>
          <p:cNvPr id="3" name="object 3"/>
          <p:cNvSpPr txBox="1"/>
          <p:nvPr/>
        </p:nvSpPr>
        <p:spPr>
          <a:xfrm>
            <a:off x="1039164" y="989533"/>
            <a:ext cx="6788150" cy="3867150"/>
          </a:xfrm>
          <a:prstGeom prst="rect">
            <a:avLst/>
          </a:prstGeom>
        </p:spPr>
        <p:txBody>
          <a:bodyPr vert="horz" wrap="square" lIns="0" tIns="12700" rIns="0" bIns="0" rtlCol="0">
            <a:spAutoFit/>
          </a:bodyPr>
          <a:lstStyle/>
          <a:p>
            <a:pPr marL="195580" indent="-182880">
              <a:lnSpc>
                <a:spcPct val="100000"/>
              </a:lnSpc>
              <a:spcBef>
                <a:spcPts val="100"/>
              </a:spcBef>
              <a:buClr>
                <a:srgbClr val="FF8500"/>
              </a:buClr>
              <a:buFont typeface="Wingdings"/>
              <a:buChar char=""/>
              <a:tabLst>
                <a:tab pos="195580" algn="l"/>
              </a:tabLst>
            </a:pPr>
            <a:r>
              <a:rPr sz="1800" spc="-5" dirty="0">
                <a:solidFill>
                  <a:srgbClr val="FFFFFF"/>
                </a:solidFill>
                <a:latin typeface="Carlito"/>
                <a:cs typeface="Carlito"/>
              </a:rPr>
              <a:t>All </a:t>
            </a:r>
            <a:r>
              <a:rPr sz="1800" spc="-15" dirty="0">
                <a:solidFill>
                  <a:srgbClr val="FFFFFF"/>
                </a:solidFill>
                <a:latin typeface="Carlito"/>
                <a:cs typeface="Carlito"/>
              </a:rPr>
              <a:t>stations </a:t>
            </a:r>
            <a:r>
              <a:rPr sz="1800" spc="-10" dirty="0">
                <a:solidFill>
                  <a:srgbClr val="FFFFFF"/>
                </a:solidFill>
                <a:latin typeface="Carlito"/>
                <a:cs typeface="Carlito"/>
              </a:rPr>
              <a:t>are </a:t>
            </a:r>
            <a:r>
              <a:rPr sz="1800" spc="-15" dirty="0">
                <a:solidFill>
                  <a:srgbClr val="FFFFFF"/>
                </a:solidFill>
                <a:latin typeface="Carlito"/>
                <a:cs typeface="Carlito"/>
              </a:rPr>
              <a:t>attach </a:t>
            </a:r>
            <a:r>
              <a:rPr sz="1800" spc="-10" dirty="0">
                <a:solidFill>
                  <a:srgbClr val="FFFFFF"/>
                </a:solidFill>
                <a:latin typeface="Carlito"/>
                <a:cs typeface="Carlito"/>
              </a:rPr>
              <a:t>directly to </a:t>
            </a:r>
            <a:r>
              <a:rPr sz="1800" dirty="0">
                <a:solidFill>
                  <a:srgbClr val="FFFFFF"/>
                </a:solidFill>
                <a:latin typeface="Carlito"/>
                <a:cs typeface="Carlito"/>
              </a:rPr>
              <a:t>a </a:t>
            </a:r>
            <a:r>
              <a:rPr sz="1800" spc="-5" dirty="0">
                <a:solidFill>
                  <a:srgbClr val="FFFFFF"/>
                </a:solidFill>
                <a:latin typeface="Carlito"/>
                <a:cs typeface="Carlito"/>
              </a:rPr>
              <a:t>linear transmission </a:t>
            </a:r>
            <a:r>
              <a:rPr sz="1800" dirty="0">
                <a:solidFill>
                  <a:srgbClr val="FFFFFF"/>
                </a:solidFill>
                <a:latin typeface="Carlito"/>
                <a:cs typeface="Carlito"/>
              </a:rPr>
              <a:t>medium</a:t>
            </a:r>
            <a:r>
              <a:rPr sz="1800" spc="95" dirty="0">
                <a:solidFill>
                  <a:srgbClr val="FFFFFF"/>
                </a:solidFill>
                <a:latin typeface="Carlito"/>
                <a:cs typeface="Carlito"/>
              </a:rPr>
              <a:t> </a:t>
            </a:r>
            <a:r>
              <a:rPr sz="1800" spc="-10" dirty="0">
                <a:solidFill>
                  <a:srgbClr val="FFFFFF"/>
                </a:solidFill>
                <a:latin typeface="Carlito"/>
                <a:cs typeface="Carlito"/>
              </a:rPr>
              <a:t>through</a:t>
            </a:r>
            <a:endParaRPr sz="1800" dirty="0">
              <a:latin typeface="Carlito"/>
              <a:cs typeface="Carlito"/>
            </a:endParaRPr>
          </a:p>
          <a:p>
            <a:pPr marL="195580">
              <a:lnSpc>
                <a:spcPct val="100000"/>
              </a:lnSpc>
            </a:pPr>
            <a:r>
              <a:rPr sz="1800" spc="-10" dirty="0">
                <a:solidFill>
                  <a:srgbClr val="FFFFFF"/>
                </a:solidFill>
                <a:latin typeface="Carlito"/>
                <a:cs typeface="Carlito"/>
              </a:rPr>
              <a:t>appropriate </a:t>
            </a:r>
            <a:r>
              <a:rPr sz="1800" spc="-15" dirty="0">
                <a:solidFill>
                  <a:srgbClr val="FFFFFF"/>
                </a:solidFill>
                <a:latin typeface="Carlito"/>
                <a:cs typeface="Carlito"/>
              </a:rPr>
              <a:t>hardware </a:t>
            </a:r>
            <a:r>
              <a:rPr sz="1800" spc="-10" dirty="0">
                <a:solidFill>
                  <a:srgbClr val="FFFFFF"/>
                </a:solidFill>
                <a:latin typeface="Carlito"/>
                <a:cs typeface="Carlito"/>
              </a:rPr>
              <a:t>interfacing </a:t>
            </a:r>
            <a:r>
              <a:rPr sz="1800" spc="-5" dirty="0">
                <a:solidFill>
                  <a:srgbClr val="FFFFFF"/>
                </a:solidFill>
                <a:latin typeface="Carlito"/>
                <a:cs typeface="Carlito"/>
              </a:rPr>
              <a:t>known </a:t>
            </a:r>
            <a:r>
              <a:rPr sz="1800" dirty="0">
                <a:solidFill>
                  <a:srgbClr val="FFFFFF"/>
                </a:solidFill>
                <a:latin typeface="Carlito"/>
                <a:cs typeface="Carlito"/>
              </a:rPr>
              <a:t>as a</a:t>
            </a:r>
            <a:r>
              <a:rPr sz="1800" spc="120" dirty="0">
                <a:solidFill>
                  <a:srgbClr val="FFFFFF"/>
                </a:solidFill>
                <a:latin typeface="Carlito"/>
                <a:cs typeface="Carlito"/>
              </a:rPr>
              <a:t> </a:t>
            </a:r>
            <a:r>
              <a:rPr sz="1800" b="1" spc="-5" dirty="0">
                <a:solidFill>
                  <a:srgbClr val="FFFFFF"/>
                </a:solidFill>
                <a:latin typeface="Carlito"/>
                <a:cs typeface="Carlito"/>
              </a:rPr>
              <a:t>tap.</a:t>
            </a:r>
            <a:endParaRPr sz="1800" dirty="0">
              <a:latin typeface="Carlito"/>
              <a:cs typeface="Carlito"/>
            </a:endParaRPr>
          </a:p>
          <a:p>
            <a:pPr marL="195580" indent="-182880">
              <a:lnSpc>
                <a:spcPct val="100000"/>
              </a:lnSpc>
              <a:spcBef>
                <a:spcPts val="434"/>
              </a:spcBef>
              <a:buClr>
                <a:srgbClr val="FF8500"/>
              </a:buClr>
              <a:buFont typeface="Wingdings"/>
              <a:buChar char=""/>
              <a:tabLst>
                <a:tab pos="195580" algn="l"/>
              </a:tabLst>
            </a:pPr>
            <a:r>
              <a:rPr sz="1800" b="1" dirty="0">
                <a:solidFill>
                  <a:srgbClr val="FF0000"/>
                </a:solidFill>
                <a:latin typeface="Carlito"/>
                <a:cs typeface="Carlito"/>
              </a:rPr>
              <a:t>Backbone</a:t>
            </a:r>
            <a:r>
              <a:rPr sz="1800" b="1" spc="-10" dirty="0">
                <a:solidFill>
                  <a:srgbClr val="FF0000"/>
                </a:solidFill>
                <a:latin typeface="Carlito"/>
                <a:cs typeface="Carlito"/>
              </a:rPr>
              <a:t> </a:t>
            </a:r>
            <a:r>
              <a:rPr sz="1800" spc="-5" dirty="0">
                <a:solidFill>
                  <a:srgbClr val="FFFFFF"/>
                </a:solidFill>
                <a:latin typeface="Carlito"/>
                <a:cs typeface="Carlito"/>
              </a:rPr>
              <a:t>Cable</a:t>
            </a:r>
            <a:endParaRPr sz="1800" dirty="0">
              <a:latin typeface="Carlito"/>
              <a:cs typeface="Carlito"/>
            </a:endParaRPr>
          </a:p>
          <a:p>
            <a:pPr marL="195580" indent="-182880">
              <a:lnSpc>
                <a:spcPct val="100000"/>
              </a:lnSpc>
              <a:spcBef>
                <a:spcPts val="430"/>
              </a:spcBef>
              <a:buClr>
                <a:srgbClr val="FF8500"/>
              </a:buClr>
              <a:buFont typeface="Wingdings"/>
              <a:buChar char=""/>
              <a:tabLst>
                <a:tab pos="195580" algn="l"/>
              </a:tabLst>
            </a:pPr>
            <a:r>
              <a:rPr sz="1800" spc="-15" dirty="0">
                <a:solidFill>
                  <a:srgbClr val="FFFFFF"/>
                </a:solidFill>
                <a:latin typeface="Carlito"/>
                <a:cs typeface="Carlito"/>
              </a:rPr>
              <a:t>Data </a:t>
            </a:r>
            <a:r>
              <a:rPr sz="1800" spc="-10" dirty="0">
                <a:solidFill>
                  <a:srgbClr val="FFFFFF"/>
                </a:solidFill>
                <a:latin typeface="Carlito"/>
                <a:cs typeface="Carlito"/>
              </a:rPr>
              <a:t>Flow </a:t>
            </a:r>
            <a:r>
              <a:rPr sz="1800" dirty="0">
                <a:solidFill>
                  <a:srgbClr val="FFFFFF"/>
                </a:solidFill>
                <a:latin typeface="Carlito"/>
                <a:cs typeface="Carlito"/>
              </a:rPr>
              <a:t>- </a:t>
            </a:r>
            <a:r>
              <a:rPr sz="1800" spc="-5" dirty="0">
                <a:solidFill>
                  <a:srgbClr val="FFFFFF"/>
                </a:solidFill>
                <a:latin typeface="Carlito"/>
                <a:cs typeface="Carlito"/>
              </a:rPr>
              <a:t>Full</a:t>
            </a:r>
            <a:r>
              <a:rPr sz="1800" spc="40" dirty="0">
                <a:solidFill>
                  <a:srgbClr val="FFFFFF"/>
                </a:solidFill>
                <a:latin typeface="Carlito"/>
                <a:cs typeface="Carlito"/>
              </a:rPr>
              <a:t> </a:t>
            </a:r>
            <a:r>
              <a:rPr sz="1800" spc="-10" dirty="0">
                <a:solidFill>
                  <a:srgbClr val="FFFFFF"/>
                </a:solidFill>
                <a:latin typeface="Carlito"/>
                <a:cs typeface="Carlito"/>
              </a:rPr>
              <a:t>duplex</a:t>
            </a:r>
            <a:endParaRPr sz="1800" dirty="0">
              <a:latin typeface="Carlito"/>
              <a:cs typeface="Carlito"/>
            </a:endParaRPr>
          </a:p>
          <a:p>
            <a:pPr marL="195580" indent="-182880">
              <a:lnSpc>
                <a:spcPct val="100000"/>
              </a:lnSpc>
              <a:spcBef>
                <a:spcPts val="434"/>
              </a:spcBef>
              <a:buClr>
                <a:srgbClr val="FF8500"/>
              </a:buClr>
              <a:buFont typeface="Wingdings"/>
              <a:buChar char=""/>
              <a:tabLst>
                <a:tab pos="195580" algn="l"/>
              </a:tabLst>
            </a:pPr>
            <a:r>
              <a:rPr sz="1800" spc="-20" dirty="0">
                <a:solidFill>
                  <a:srgbClr val="FFFFFF"/>
                </a:solidFill>
                <a:latin typeface="Carlito"/>
                <a:cs typeface="Carlito"/>
              </a:rPr>
              <a:t>Terminator</a:t>
            </a:r>
            <a:endParaRPr sz="1800" dirty="0">
              <a:latin typeface="Carlito"/>
              <a:cs typeface="Carlito"/>
            </a:endParaRPr>
          </a:p>
          <a:p>
            <a:pPr marL="195580" indent="-182880">
              <a:lnSpc>
                <a:spcPct val="100000"/>
              </a:lnSpc>
              <a:spcBef>
                <a:spcPts val="430"/>
              </a:spcBef>
              <a:buClr>
                <a:srgbClr val="FF8500"/>
              </a:buClr>
              <a:buFont typeface="Arial"/>
              <a:buChar char="•"/>
              <a:tabLst>
                <a:tab pos="195580" algn="l"/>
              </a:tabLst>
            </a:pPr>
            <a:r>
              <a:rPr sz="1800" b="1" spc="-10" dirty="0">
                <a:solidFill>
                  <a:srgbClr val="FF0000"/>
                </a:solidFill>
                <a:latin typeface="Carlito"/>
                <a:cs typeface="Carlito"/>
              </a:rPr>
              <a:t>Advantages</a:t>
            </a:r>
            <a:endParaRPr sz="1800" dirty="0">
              <a:latin typeface="Carlito"/>
              <a:cs typeface="Carlito"/>
            </a:endParaRPr>
          </a:p>
          <a:p>
            <a:pPr marL="467995" lvl="1" indent="-183515">
              <a:lnSpc>
                <a:spcPct val="100000"/>
              </a:lnSpc>
              <a:spcBef>
                <a:spcPts val="434"/>
              </a:spcBef>
              <a:buClr>
                <a:srgbClr val="FF8500"/>
              </a:buClr>
              <a:buFont typeface="Wingdings"/>
              <a:buChar char=""/>
              <a:tabLst>
                <a:tab pos="468630" algn="l"/>
              </a:tabLst>
            </a:pPr>
            <a:r>
              <a:rPr sz="1800" spc="-10" dirty="0">
                <a:solidFill>
                  <a:srgbClr val="FFFFFF"/>
                </a:solidFill>
                <a:latin typeface="Carlito"/>
                <a:cs typeface="Carlito"/>
              </a:rPr>
              <a:t>Ease </a:t>
            </a:r>
            <a:r>
              <a:rPr sz="1800" spc="-5" dirty="0">
                <a:solidFill>
                  <a:srgbClr val="FFFFFF"/>
                </a:solidFill>
                <a:latin typeface="Carlito"/>
                <a:cs typeface="Carlito"/>
              </a:rPr>
              <a:t>of</a:t>
            </a:r>
            <a:r>
              <a:rPr sz="1800" spc="-10" dirty="0">
                <a:solidFill>
                  <a:srgbClr val="FFFFFF"/>
                </a:solidFill>
                <a:latin typeface="Carlito"/>
                <a:cs typeface="Carlito"/>
              </a:rPr>
              <a:t> installation</a:t>
            </a:r>
            <a:endParaRPr sz="1800" dirty="0">
              <a:latin typeface="Carlito"/>
              <a:cs typeface="Carlito"/>
            </a:endParaRPr>
          </a:p>
          <a:p>
            <a:pPr marL="467995" lvl="1" indent="-183515">
              <a:lnSpc>
                <a:spcPct val="100000"/>
              </a:lnSpc>
              <a:spcBef>
                <a:spcPts val="430"/>
              </a:spcBef>
              <a:buClr>
                <a:srgbClr val="FF8500"/>
              </a:buClr>
              <a:buFont typeface="Wingdings"/>
              <a:buChar char=""/>
              <a:tabLst>
                <a:tab pos="468630" algn="l"/>
              </a:tabLst>
            </a:pPr>
            <a:r>
              <a:rPr sz="1800" spc="-5" dirty="0">
                <a:solidFill>
                  <a:srgbClr val="FFFFFF"/>
                </a:solidFill>
                <a:latin typeface="Carlito"/>
                <a:cs typeface="Carlito"/>
              </a:rPr>
              <a:t>Less</a:t>
            </a:r>
            <a:r>
              <a:rPr sz="1800" dirty="0">
                <a:solidFill>
                  <a:srgbClr val="FFFFFF"/>
                </a:solidFill>
                <a:latin typeface="Carlito"/>
                <a:cs typeface="Carlito"/>
              </a:rPr>
              <a:t> </a:t>
            </a:r>
            <a:r>
              <a:rPr sz="1800" spc="-10" dirty="0">
                <a:solidFill>
                  <a:srgbClr val="FFFFFF"/>
                </a:solidFill>
                <a:latin typeface="Carlito"/>
                <a:cs typeface="Carlito"/>
              </a:rPr>
              <a:t>cabling</a:t>
            </a:r>
            <a:endParaRPr sz="1800" dirty="0">
              <a:latin typeface="Carlito"/>
              <a:cs typeface="Carlito"/>
            </a:endParaRPr>
          </a:p>
          <a:p>
            <a:pPr marL="195580" indent="-182880">
              <a:lnSpc>
                <a:spcPct val="100000"/>
              </a:lnSpc>
              <a:spcBef>
                <a:spcPts val="434"/>
              </a:spcBef>
              <a:buClr>
                <a:srgbClr val="FF8500"/>
              </a:buClr>
              <a:buFont typeface="Wingdings"/>
              <a:buChar char=""/>
              <a:tabLst>
                <a:tab pos="195580" algn="l"/>
              </a:tabLst>
            </a:pPr>
            <a:r>
              <a:rPr sz="1800" b="1" spc="-10" dirty="0">
                <a:solidFill>
                  <a:srgbClr val="FF0000"/>
                </a:solidFill>
                <a:latin typeface="Carlito"/>
                <a:cs typeface="Carlito"/>
              </a:rPr>
              <a:t>Disadvantages</a:t>
            </a:r>
            <a:endParaRPr sz="1800" dirty="0">
              <a:latin typeface="Carlito"/>
              <a:cs typeface="Carlito"/>
            </a:endParaRPr>
          </a:p>
          <a:p>
            <a:pPr marL="467995" lvl="1" indent="-183515">
              <a:lnSpc>
                <a:spcPct val="100000"/>
              </a:lnSpc>
              <a:spcBef>
                <a:spcPts val="430"/>
              </a:spcBef>
              <a:buClr>
                <a:srgbClr val="FF8500"/>
              </a:buClr>
              <a:buFont typeface="Wingdings"/>
              <a:buChar char=""/>
              <a:tabLst>
                <a:tab pos="468630" algn="l"/>
              </a:tabLst>
            </a:pPr>
            <a:r>
              <a:rPr sz="1800" spc="-10" dirty="0">
                <a:solidFill>
                  <a:srgbClr val="FFFFFF"/>
                </a:solidFill>
                <a:latin typeface="Carlito"/>
                <a:cs typeface="Carlito"/>
              </a:rPr>
              <a:t>Difficult reconfiguration </a:t>
            </a:r>
            <a:r>
              <a:rPr sz="1800" dirty="0">
                <a:solidFill>
                  <a:srgbClr val="FFFFFF"/>
                </a:solidFill>
                <a:latin typeface="Carlito"/>
                <a:cs typeface="Carlito"/>
              </a:rPr>
              <a:t>and </a:t>
            </a:r>
            <a:r>
              <a:rPr sz="1800" spc="-10" dirty="0">
                <a:solidFill>
                  <a:srgbClr val="FFFFFF"/>
                </a:solidFill>
                <a:latin typeface="Carlito"/>
                <a:cs typeface="Carlito"/>
              </a:rPr>
              <a:t>fault</a:t>
            </a:r>
            <a:r>
              <a:rPr sz="1800" spc="60" dirty="0">
                <a:solidFill>
                  <a:srgbClr val="FFFFFF"/>
                </a:solidFill>
                <a:latin typeface="Carlito"/>
                <a:cs typeface="Carlito"/>
              </a:rPr>
              <a:t> </a:t>
            </a:r>
            <a:r>
              <a:rPr sz="1800" spc="-10" dirty="0">
                <a:solidFill>
                  <a:srgbClr val="FFFFFF"/>
                </a:solidFill>
                <a:latin typeface="Carlito"/>
                <a:cs typeface="Carlito"/>
              </a:rPr>
              <a:t>isolation</a:t>
            </a:r>
            <a:endParaRPr sz="1800" dirty="0">
              <a:latin typeface="Carlito"/>
              <a:cs typeface="Carlito"/>
            </a:endParaRPr>
          </a:p>
          <a:p>
            <a:pPr marL="467995" lvl="1" indent="-183515">
              <a:lnSpc>
                <a:spcPct val="100000"/>
              </a:lnSpc>
              <a:spcBef>
                <a:spcPts val="434"/>
              </a:spcBef>
              <a:buClr>
                <a:srgbClr val="FF8500"/>
              </a:buClr>
              <a:buFont typeface="Wingdings"/>
              <a:buChar char=""/>
              <a:tabLst>
                <a:tab pos="468630" algn="l"/>
              </a:tabLst>
            </a:pPr>
            <a:r>
              <a:rPr sz="1800" spc="-10" dirty="0">
                <a:solidFill>
                  <a:srgbClr val="FFFFFF"/>
                </a:solidFill>
                <a:latin typeface="Carlito"/>
                <a:cs typeface="Carlito"/>
              </a:rPr>
              <a:t>Difficult to </a:t>
            </a:r>
            <a:r>
              <a:rPr sz="1800" dirty="0">
                <a:solidFill>
                  <a:srgbClr val="FFFFFF"/>
                </a:solidFill>
                <a:latin typeface="Carlito"/>
                <a:cs typeface="Carlito"/>
              </a:rPr>
              <a:t>add </a:t>
            </a:r>
            <a:r>
              <a:rPr sz="1800" spc="-5" dirty="0">
                <a:solidFill>
                  <a:srgbClr val="FFFFFF"/>
                </a:solidFill>
                <a:latin typeface="Carlito"/>
                <a:cs typeface="Carlito"/>
              </a:rPr>
              <a:t>new</a:t>
            </a:r>
            <a:r>
              <a:rPr sz="1800" spc="35" dirty="0">
                <a:solidFill>
                  <a:srgbClr val="FFFFFF"/>
                </a:solidFill>
                <a:latin typeface="Carlito"/>
                <a:cs typeface="Carlito"/>
              </a:rPr>
              <a:t> </a:t>
            </a:r>
            <a:r>
              <a:rPr sz="1800" spc="-5" dirty="0">
                <a:solidFill>
                  <a:srgbClr val="FFFFFF"/>
                </a:solidFill>
                <a:latin typeface="Carlito"/>
                <a:cs typeface="Carlito"/>
              </a:rPr>
              <a:t>devices</a:t>
            </a:r>
            <a:endParaRPr sz="1800" dirty="0">
              <a:latin typeface="Carlito"/>
              <a:cs typeface="Carlito"/>
            </a:endParaRPr>
          </a:p>
          <a:p>
            <a:pPr marL="467995" lvl="1" indent="-183515">
              <a:lnSpc>
                <a:spcPct val="100000"/>
              </a:lnSpc>
              <a:spcBef>
                <a:spcPts val="434"/>
              </a:spcBef>
              <a:buClr>
                <a:srgbClr val="FF8500"/>
              </a:buClr>
              <a:buFont typeface="Wingdings"/>
              <a:buChar char=""/>
              <a:tabLst>
                <a:tab pos="468630" algn="l"/>
              </a:tabLst>
            </a:pPr>
            <a:r>
              <a:rPr sz="1800" dirty="0">
                <a:solidFill>
                  <a:srgbClr val="FFFFFF"/>
                </a:solidFill>
                <a:latin typeface="Carlito"/>
                <a:cs typeface="Carlito"/>
              </a:rPr>
              <a:t>If </a:t>
            </a:r>
            <a:r>
              <a:rPr sz="1800" spc="-5" dirty="0">
                <a:solidFill>
                  <a:srgbClr val="FFFFFF"/>
                </a:solidFill>
                <a:latin typeface="Carlito"/>
                <a:cs typeface="Carlito"/>
              </a:rPr>
              <a:t>backbone cable </a:t>
            </a:r>
            <a:r>
              <a:rPr sz="1800" spc="-10" dirty="0">
                <a:solidFill>
                  <a:srgbClr val="FFFFFF"/>
                </a:solidFill>
                <a:latin typeface="Carlito"/>
                <a:cs typeface="Carlito"/>
              </a:rPr>
              <a:t>fails, </a:t>
            </a:r>
            <a:r>
              <a:rPr sz="1800" spc="-5" dirty="0">
                <a:solidFill>
                  <a:srgbClr val="FFFFFF"/>
                </a:solidFill>
                <a:latin typeface="Carlito"/>
                <a:cs typeface="Carlito"/>
              </a:rPr>
              <a:t>it </a:t>
            </a:r>
            <a:r>
              <a:rPr sz="1800" spc="-10" dirty="0">
                <a:solidFill>
                  <a:srgbClr val="FFFFFF"/>
                </a:solidFill>
                <a:latin typeface="Carlito"/>
                <a:cs typeface="Carlito"/>
              </a:rPr>
              <a:t>can stops </a:t>
            </a:r>
            <a:r>
              <a:rPr sz="1800" dirty="0">
                <a:solidFill>
                  <a:srgbClr val="FFFFFF"/>
                </a:solidFill>
                <a:latin typeface="Carlito"/>
                <a:cs typeface="Carlito"/>
              </a:rPr>
              <a:t>all</a:t>
            </a:r>
            <a:r>
              <a:rPr sz="1800" spc="75" dirty="0">
                <a:solidFill>
                  <a:srgbClr val="FFFFFF"/>
                </a:solidFill>
                <a:latin typeface="Carlito"/>
                <a:cs typeface="Carlito"/>
              </a:rPr>
              <a:t> </a:t>
            </a:r>
            <a:r>
              <a:rPr sz="1800" spc="-5" dirty="0">
                <a:solidFill>
                  <a:srgbClr val="FFFFFF"/>
                </a:solidFill>
                <a:latin typeface="Carlito"/>
                <a:cs typeface="Carlito"/>
              </a:rPr>
              <a:t>transmission.</a:t>
            </a:r>
            <a:endParaRPr sz="1800" dirty="0">
              <a:latin typeface="Carlito"/>
              <a:cs typeface="Carlito"/>
            </a:endParaRPr>
          </a:p>
        </p:txBody>
      </p:sp>
      <p:sp>
        <p:nvSpPr>
          <p:cNvPr id="4" name="object 4"/>
          <p:cNvSpPr/>
          <p:nvPr/>
        </p:nvSpPr>
        <p:spPr>
          <a:xfrm>
            <a:off x="4355977" y="1851670"/>
            <a:ext cx="4671640" cy="286816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71040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222326"/>
            <a:ext cx="2971165" cy="635000"/>
          </a:xfrm>
          <a:prstGeom prst="rect">
            <a:avLst/>
          </a:prstGeom>
        </p:spPr>
        <p:txBody>
          <a:bodyPr vert="horz" wrap="square" lIns="0" tIns="12065" rIns="0" bIns="0" rtlCol="0">
            <a:spAutoFit/>
          </a:bodyPr>
          <a:lstStyle/>
          <a:p>
            <a:pPr marL="12700">
              <a:lnSpc>
                <a:spcPct val="100000"/>
              </a:lnSpc>
              <a:spcBef>
                <a:spcPts val="95"/>
              </a:spcBef>
            </a:pPr>
            <a:r>
              <a:rPr spc="-5" dirty="0"/>
              <a:t>Ring</a:t>
            </a:r>
            <a:r>
              <a:rPr spc="-75" dirty="0"/>
              <a:t> </a:t>
            </a:r>
            <a:r>
              <a:rPr spc="-45" dirty="0"/>
              <a:t>Topology</a:t>
            </a:r>
          </a:p>
        </p:txBody>
      </p:sp>
      <p:sp>
        <p:nvSpPr>
          <p:cNvPr id="3" name="object 3"/>
          <p:cNvSpPr txBox="1"/>
          <p:nvPr/>
        </p:nvSpPr>
        <p:spPr>
          <a:xfrm>
            <a:off x="1039164" y="895705"/>
            <a:ext cx="3665854" cy="4050665"/>
          </a:xfrm>
          <a:prstGeom prst="rect">
            <a:avLst/>
          </a:prstGeom>
        </p:spPr>
        <p:txBody>
          <a:bodyPr vert="horz" wrap="square" lIns="0" tIns="73660" rIns="0" bIns="0" rtlCol="0">
            <a:spAutoFit/>
          </a:bodyPr>
          <a:lstStyle/>
          <a:p>
            <a:pPr marL="195580" indent="-182880">
              <a:lnSpc>
                <a:spcPct val="100000"/>
              </a:lnSpc>
              <a:spcBef>
                <a:spcPts val="580"/>
              </a:spcBef>
              <a:buClr>
                <a:srgbClr val="FF8500"/>
              </a:buClr>
              <a:buFont typeface="Wingdings"/>
              <a:buChar char=""/>
              <a:tabLst>
                <a:tab pos="195580" algn="l"/>
              </a:tabLst>
            </a:pPr>
            <a:r>
              <a:rPr sz="2000" spc="-15" dirty="0">
                <a:solidFill>
                  <a:srgbClr val="FFFFFF"/>
                </a:solidFill>
                <a:latin typeface="Carlito"/>
                <a:cs typeface="Carlito"/>
              </a:rPr>
              <a:t>Repeaters</a:t>
            </a:r>
            <a:endParaRPr sz="2000">
              <a:latin typeface="Carlito"/>
              <a:cs typeface="Carlito"/>
            </a:endParaRPr>
          </a:p>
          <a:p>
            <a:pPr marL="195580" indent="-182880">
              <a:lnSpc>
                <a:spcPct val="100000"/>
              </a:lnSpc>
              <a:spcBef>
                <a:spcPts val="480"/>
              </a:spcBef>
              <a:buClr>
                <a:srgbClr val="FF8500"/>
              </a:buClr>
              <a:buFont typeface="Wingdings"/>
              <a:buChar char=""/>
              <a:tabLst>
                <a:tab pos="195580" algn="l"/>
              </a:tabLst>
            </a:pPr>
            <a:r>
              <a:rPr sz="2000" spc="-10" dirty="0">
                <a:solidFill>
                  <a:srgbClr val="FFFFFF"/>
                </a:solidFill>
                <a:latin typeface="Carlito"/>
                <a:cs typeface="Carlito"/>
              </a:rPr>
              <a:t>Point-to-point</a:t>
            </a:r>
            <a:r>
              <a:rPr sz="2000" spc="-5" dirty="0">
                <a:solidFill>
                  <a:srgbClr val="FFFFFF"/>
                </a:solidFill>
                <a:latin typeface="Carlito"/>
                <a:cs typeface="Carlito"/>
              </a:rPr>
              <a:t> </a:t>
            </a:r>
            <a:r>
              <a:rPr sz="2000" spc="-10" dirty="0">
                <a:solidFill>
                  <a:srgbClr val="FFFFFF"/>
                </a:solidFill>
                <a:latin typeface="Carlito"/>
                <a:cs typeface="Carlito"/>
              </a:rPr>
              <a:t>links</a:t>
            </a:r>
            <a:endParaRPr sz="2000">
              <a:latin typeface="Carlito"/>
              <a:cs typeface="Carlito"/>
            </a:endParaRPr>
          </a:p>
          <a:p>
            <a:pPr marL="195580" indent="-182880">
              <a:lnSpc>
                <a:spcPct val="100000"/>
              </a:lnSpc>
              <a:spcBef>
                <a:spcPts val="480"/>
              </a:spcBef>
              <a:buClr>
                <a:srgbClr val="FF8500"/>
              </a:buClr>
              <a:buFont typeface="Wingdings"/>
              <a:buChar char=""/>
              <a:tabLst>
                <a:tab pos="195580" algn="l"/>
              </a:tabLst>
            </a:pPr>
            <a:r>
              <a:rPr sz="2000" spc="-5" dirty="0">
                <a:solidFill>
                  <a:srgbClr val="FFFFFF"/>
                </a:solidFill>
                <a:latin typeface="Carlito"/>
                <a:cs typeface="Carlito"/>
              </a:rPr>
              <a:t>Closed </a:t>
            </a:r>
            <a:r>
              <a:rPr sz="2000" dirty="0">
                <a:solidFill>
                  <a:srgbClr val="FFFFFF"/>
                </a:solidFill>
                <a:latin typeface="Carlito"/>
                <a:cs typeface="Carlito"/>
              </a:rPr>
              <a:t>loop</a:t>
            </a:r>
            <a:endParaRPr sz="2000">
              <a:latin typeface="Carlito"/>
              <a:cs typeface="Carlito"/>
            </a:endParaRPr>
          </a:p>
          <a:p>
            <a:pPr marL="195580" indent="-182880">
              <a:lnSpc>
                <a:spcPct val="100000"/>
              </a:lnSpc>
              <a:spcBef>
                <a:spcPts val="480"/>
              </a:spcBef>
              <a:buClr>
                <a:srgbClr val="FF8500"/>
              </a:buClr>
              <a:buFont typeface="Wingdings"/>
              <a:buChar char=""/>
              <a:tabLst>
                <a:tab pos="195580" algn="l"/>
              </a:tabLst>
            </a:pPr>
            <a:r>
              <a:rPr sz="2000" spc="-5" dirty="0">
                <a:solidFill>
                  <a:srgbClr val="FFFFFF"/>
                </a:solidFill>
                <a:latin typeface="Carlito"/>
                <a:cs typeface="Carlito"/>
              </a:rPr>
              <a:t>Uni-directional</a:t>
            </a:r>
            <a:r>
              <a:rPr sz="2000" spc="5" dirty="0">
                <a:solidFill>
                  <a:srgbClr val="FFFFFF"/>
                </a:solidFill>
                <a:latin typeface="Carlito"/>
                <a:cs typeface="Carlito"/>
              </a:rPr>
              <a:t> </a:t>
            </a:r>
            <a:r>
              <a:rPr sz="2000" spc="-5" dirty="0">
                <a:solidFill>
                  <a:srgbClr val="FFFFFF"/>
                </a:solidFill>
                <a:latin typeface="Carlito"/>
                <a:cs typeface="Carlito"/>
              </a:rPr>
              <a:t>Link</a:t>
            </a:r>
            <a:endParaRPr sz="2000">
              <a:latin typeface="Carlito"/>
              <a:cs typeface="Carlito"/>
            </a:endParaRPr>
          </a:p>
          <a:p>
            <a:pPr marL="195580" indent="-182880">
              <a:lnSpc>
                <a:spcPct val="100000"/>
              </a:lnSpc>
              <a:spcBef>
                <a:spcPts val="484"/>
              </a:spcBef>
              <a:buClr>
                <a:srgbClr val="FF8500"/>
              </a:buClr>
              <a:buFont typeface="Wingdings"/>
              <a:buChar char=""/>
              <a:tabLst>
                <a:tab pos="195580" algn="l"/>
              </a:tabLst>
            </a:pPr>
            <a:r>
              <a:rPr sz="2000" b="1" spc="-15" dirty="0">
                <a:solidFill>
                  <a:srgbClr val="FF0000"/>
                </a:solidFill>
                <a:latin typeface="Carlito"/>
                <a:cs typeface="Carlito"/>
              </a:rPr>
              <a:t>Advantages</a:t>
            </a:r>
            <a:endParaRPr sz="2000">
              <a:latin typeface="Carlito"/>
              <a:cs typeface="Carlito"/>
            </a:endParaRPr>
          </a:p>
          <a:p>
            <a:pPr marL="467995" lvl="1" indent="-183515">
              <a:lnSpc>
                <a:spcPct val="100000"/>
              </a:lnSpc>
              <a:spcBef>
                <a:spcPts val="480"/>
              </a:spcBef>
              <a:buClr>
                <a:srgbClr val="FF8500"/>
              </a:buClr>
              <a:buFont typeface="Wingdings"/>
              <a:buChar char=""/>
              <a:tabLst>
                <a:tab pos="468630" algn="l"/>
              </a:tabLst>
            </a:pPr>
            <a:r>
              <a:rPr sz="2000" spc="-20" dirty="0">
                <a:solidFill>
                  <a:srgbClr val="FFFFFF"/>
                </a:solidFill>
                <a:latin typeface="Carlito"/>
                <a:cs typeface="Carlito"/>
              </a:rPr>
              <a:t>Easy </a:t>
            </a:r>
            <a:r>
              <a:rPr sz="2000" spc="-15" dirty="0">
                <a:solidFill>
                  <a:srgbClr val="FFFFFF"/>
                </a:solidFill>
                <a:latin typeface="Carlito"/>
                <a:cs typeface="Carlito"/>
              </a:rPr>
              <a:t>to </a:t>
            </a:r>
            <a:r>
              <a:rPr sz="2000" spc="-10" dirty="0">
                <a:solidFill>
                  <a:srgbClr val="FFFFFF"/>
                </a:solidFill>
                <a:latin typeface="Carlito"/>
                <a:cs typeface="Carlito"/>
              </a:rPr>
              <a:t>install </a:t>
            </a:r>
            <a:r>
              <a:rPr sz="2000" dirty="0">
                <a:solidFill>
                  <a:srgbClr val="FFFFFF"/>
                </a:solidFill>
                <a:latin typeface="Carlito"/>
                <a:cs typeface="Carlito"/>
              </a:rPr>
              <a:t>and</a:t>
            </a:r>
            <a:r>
              <a:rPr sz="2000" spc="25" dirty="0">
                <a:solidFill>
                  <a:srgbClr val="FFFFFF"/>
                </a:solidFill>
                <a:latin typeface="Carlito"/>
                <a:cs typeface="Carlito"/>
              </a:rPr>
              <a:t> </a:t>
            </a:r>
            <a:r>
              <a:rPr sz="2000" spc="-10" dirty="0">
                <a:solidFill>
                  <a:srgbClr val="FFFFFF"/>
                </a:solidFill>
                <a:latin typeface="Carlito"/>
                <a:cs typeface="Carlito"/>
              </a:rPr>
              <a:t>reconfigure</a:t>
            </a:r>
            <a:endParaRPr sz="2000">
              <a:latin typeface="Carlito"/>
              <a:cs typeface="Carlito"/>
            </a:endParaRPr>
          </a:p>
          <a:p>
            <a:pPr marL="467995" lvl="1" indent="-183515">
              <a:lnSpc>
                <a:spcPct val="100000"/>
              </a:lnSpc>
              <a:spcBef>
                <a:spcPts val="480"/>
              </a:spcBef>
              <a:buClr>
                <a:srgbClr val="FF8500"/>
              </a:buClr>
              <a:buFont typeface="Wingdings"/>
              <a:buChar char=""/>
              <a:tabLst>
                <a:tab pos="468630" algn="l"/>
              </a:tabLst>
            </a:pPr>
            <a:r>
              <a:rPr sz="2000" spc="-20" dirty="0">
                <a:solidFill>
                  <a:srgbClr val="FFFFFF"/>
                </a:solidFill>
                <a:latin typeface="Carlito"/>
                <a:cs typeface="Carlito"/>
              </a:rPr>
              <a:t>Easy </a:t>
            </a:r>
            <a:r>
              <a:rPr sz="2000" spc="-10" dirty="0">
                <a:solidFill>
                  <a:srgbClr val="FFFFFF"/>
                </a:solidFill>
                <a:latin typeface="Carlito"/>
                <a:cs typeface="Carlito"/>
              </a:rPr>
              <a:t>fault</a:t>
            </a:r>
            <a:r>
              <a:rPr sz="2000" spc="10" dirty="0">
                <a:solidFill>
                  <a:srgbClr val="FFFFFF"/>
                </a:solidFill>
                <a:latin typeface="Carlito"/>
                <a:cs typeface="Carlito"/>
              </a:rPr>
              <a:t> </a:t>
            </a:r>
            <a:r>
              <a:rPr sz="2000" spc="-5" dirty="0">
                <a:solidFill>
                  <a:srgbClr val="FFFFFF"/>
                </a:solidFill>
                <a:latin typeface="Carlito"/>
                <a:cs typeface="Carlito"/>
              </a:rPr>
              <a:t>identificatio</a:t>
            </a:r>
            <a:endParaRPr sz="2000">
              <a:latin typeface="Carlito"/>
              <a:cs typeface="Carlito"/>
            </a:endParaRPr>
          </a:p>
          <a:p>
            <a:pPr marL="195580" indent="-182880">
              <a:lnSpc>
                <a:spcPct val="100000"/>
              </a:lnSpc>
              <a:spcBef>
                <a:spcPts val="480"/>
              </a:spcBef>
              <a:buClr>
                <a:srgbClr val="FF8500"/>
              </a:buClr>
              <a:buFont typeface="Wingdings"/>
              <a:buChar char=""/>
              <a:tabLst>
                <a:tab pos="195580" algn="l"/>
              </a:tabLst>
            </a:pPr>
            <a:r>
              <a:rPr sz="2000" b="1" spc="-15" dirty="0">
                <a:solidFill>
                  <a:srgbClr val="FF0000"/>
                </a:solidFill>
                <a:latin typeface="Carlito"/>
                <a:cs typeface="Carlito"/>
              </a:rPr>
              <a:t>Disadvantages</a:t>
            </a:r>
            <a:endParaRPr sz="2000">
              <a:latin typeface="Carlito"/>
              <a:cs typeface="Carlito"/>
            </a:endParaRPr>
          </a:p>
          <a:p>
            <a:pPr marL="467995" lvl="1" indent="-183515">
              <a:lnSpc>
                <a:spcPct val="100000"/>
              </a:lnSpc>
              <a:spcBef>
                <a:spcPts val="480"/>
              </a:spcBef>
              <a:buClr>
                <a:srgbClr val="FF8500"/>
              </a:buClr>
              <a:buFont typeface="Wingdings"/>
              <a:buChar char=""/>
              <a:tabLst>
                <a:tab pos="468630" algn="l"/>
              </a:tabLst>
            </a:pPr>
            <a:r>
              <a:rPr sz="2000" spc="-5" dirty="0">
                <a:solidFill>
                  <a:srgbClr val="FFFFFF"/>
                </a:solidFill>
                <a:latin typeface="Carlito"/>
                <a:cs typeface="Carlito"/>
              </a:rPr>
              <a:t>Unidirectional</a:t>
            </a:r>
            <a:r>
              <a:rPr sz="2000" spc="5" dirty="0">
                <a:solidFill>
                  <a:srgbClr val="FFFFFF"/>
                </a:solidFill>
                <a:latin typeface="Carlito"/>
                <a:cs typeface="Carlito"/>
              </a:rPr>
              <a:t> </a:t>
            </a:r>
            <a:r>
              <a:rPr sz="2000" spc="-15" dirty="0">
                <a:solidFill>
                  <a:srgbClr val="FFFFFF"/>
                </a:solidFill>
                <a:latin typeface="Carlito"/>
                <a:cs typeface="Carlito"/>
              </a:rPr>
              <a:t>traffic</a:t>
            </a:r>
            <a:endParaRPr sz="2000">
              <a:latin typeface="Carlito"/>
              <a:cs typeface="Carlito"/>
            </a:endParaRPr>
          </a:p>
          <a:p>
            <a:pPr marL="513715" marR="5080" lvl="1" indent="-228600">
              <a:lnSpc>
                <a:spcPct val="120000"/>
              </a:lnSpc>
              <a:spcBef>
                <a:spcPts val="5"/>
              </a:spcBef>
              <a:buClr>
                <a:srgbClr val="FF8500"/>
              </a:buClr>
              <a:buFont typeface="Wingdings"/>
              <a:buChar char=""/>
              <a:tabLst>
                <a:tab pos="468630" algn="l"/>
              </a:tabLst>
            </a:pPr>
            <a:r>
              <a:rPr sz="2000" spc="-10" dirty="0">
                <a:solidFill>
                  <a:srgbClr val="FFFFFF"/>
                </a:solidFill>
                <a:latin typeface="Carlito"/>
                <a:cs typeface="Carlito"/>
              </a:rPr>
              <a:t>Network fails even </a:t>
            </a:r>
            <a:r>
              <a:rPr sz="2000" dirty="0">
                <a:solidFill>
                  <a:srgbClr val="FFFFFF"/>
                </a:solidFill>
                <a:latin typeface="Carlito"/>
                <a:cs typeface="Carlito"/>
              </a:rPr>
              <a:t>if </a:t>
            </a:r>
            <a:r>
              <a:rPr sz="2000" spc="-5" dirty="0">
                <a:solidFill>
                  <a:srgbClr val="FFFFFF"/>
                </a:solidFill>
                <a:latin typeface="Carlito"/>
                <a:cs typeface="Carlito"/>
              </a:rPr>
              <a:t>single link  break </a:t>
            </a:r>
            <a:r>
              <a:rPr sz="2000" spc="-15" dirty="0">
                <a:solidFill>
                  <a:srgbClr val="FFFFFF"/>
                </a:solidFill>
                <a:latin typeface="Carlito"/>
                <a:cs typeface="Carlito"/>
              </a:rPr>
              <a:t>exists</a:t>
            </a:r>
            <a:endParaRPr sz="2000">
              <a:latin typeface="Carlito"/>
              <a:cs typeface="Carlito"/>
            </a:endParaRPr>
          </a:p>
        </p:txBody>
      </p:sp>
      <p:sp>
        <p:nvSpPr>
          <p:cNvPr id="5" name="object 5"/>
          <p:cNvSpPr/>
          <p:nvPr/>
        </p:nvSpPr>
        <p:spPr>
          <a:xfrm>
            <a:off x="4939284" y="890016"/>
            <a:ext cx="3945636" cy="385724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70676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222326"/>
            <a:ext cx="2889885" cy="635000"/>
          </a:xfrm>
          <a:prstGeom prst="rect">
            <a:avLst/>
          </a:prstGeom>
        </p:spPr>
        <p:txBody>
          <a:bodyPr vert="horz" wrap="square" lIns="0" tIns="12065" rIns="0" bIns="0" rtlCol="0">
            <a:spAutoFit/>
          </a:bodyPr>
          <a:lstStyle/>
          <a:p>
            <a:pPr marL="12700">
              <a:lnSpc>
                <a:spcPct val="100000"/>
              </a:lnSpc>
              <a:spcBef>
                <a:spcPts val="95"/>
              </a:spcBef>
            </a:pPr>
            <a:r>
              <a:rPr spc="-15" dirty="0"/>
              <a:t>Star</a:t>
            </a:r>
            <a:r>
              <a:rPr spc="-75" dirty="0"/>
              <a:t> </a:t>
            </a:r>
            <a:r>
              <a:rPr spc="-45" dirty="0"/>
              <a:t>Topology</a:t>
            </a:r>
          </a:p>
        </p:txBody>
      </p:sp>
      <p:sp>
        <p:nvSpPr>
          <p:cNvPr id="3" name="object 3"/>
          <p:cNvSpPr txBox="1"/>
          <p:nvPr/>
        </p:nvSpPr>
        <p:spPr>
          <a:xfrm>
            <a:off x="1039164" y="899058"/>
            <a:ext cx="5071745" cy="4196715"/>
          </a:xfrm>
          <a:prstGeom prst="rect">
            <a:avLst/>
          </a:prstGeom>
        </p:spPr>
        <p:txBody>
          <a:bodyPr vert="horz" wrap="square" lIns="0" tIns="70485" rIns="0" bIns="0" rtlCol="0">
            <a:spAutoFit/>
          </a:bodyPr>
          <a:lstStyle/>
          <a:p>
            <a:pPr marL="195580" indent="-182880">
              <a:lnSpc>
                <a:spcPct val="100000"/>
              </a:lnSpc>
              <a:spcBef>
                <a:spcPts val="555"/>
              </a:spcBef>
              <a:buClr>
                <a:srgbClr val="FF8500"/>
              </a:buClr>
              <a:buFont typeface="Wingdings"/>
              <a:buChar char=""/>
              <a:tabLst>
                <a:tab pos="195580" algn="l"/>
              </a:tabLst>
            </a:pPr>
            <a:r>
              <a:rPr sz="1900" spc="-15" dirty="0">
                <a:solidFill>
                  <a:srgbClr val="FFFFFF"/>
                </a:solidFill>
                <a:latin typeface="Carlito"/>
                <a:cs typeface="Carlito"/>
              </a:rPr>
              <a:t>Central</a:t>
            </a:r>
            <a:r>
              <a:rPr sz="1900" spc="-10" dirty="0">
                <a:solidFill>
                  <a:srgbClr val="FFFFFF"/>
                </a:solidFill>
                <a:latin typeface="Carlito"/>
                <a:cs typeface="Carlito"/>
              </a:rPr>
              <a:t> Controller</a:t>
            </a:r>
            <a:endParaRPr sz="1900">
              <a:latin typeface="Carlito"/>
              <a:cs typeface="Carlito"/>
            </a:endParaRPr>
          </a:p>
          <a:p>
            <a:pPr marL="195580" indent="-182880">
              <a:lnSpc>
                <a:spcPct val="100000"/>
              </a:lnSpc>
              <a:spcBef>
                <a:spcPts val="459"/>
              </a:spcBef>
              <a:buClr>
                <a:srgbClr val="FF8500"/>
              </a:buClr>
              <a:buFont typeface="Wingdings"/>
              <a:buChar char=""/>
              <a:tabLst>
                <a:tab pos="195580" algn="l"/>
              </a:tabLst>
            </a:pPr>
            <a:r>
              <a:rPr sz="1900" spc="-40" dirty="0">
                <a:solidFill>
                  <a:srgbClr val="FFFFFF"/>
                </a:solidFill>
                <a:latin typeface="Carlito"/>
                <a:cs typeface="Carlito"/>
              </a:rPr>
              <a:t>Two </a:t>
            </a:r>
            <a:r>
              <a:rPr sz="1900" spc="-10" dirty="0">
                <a:solidFill>
                  <a:srgbClr val="FFFFFF"/>
                </a:solidFill>
                <a:latin typeface="Carlito"/>
                <a:cs typeface="Carlito"/>
              </a:rPr>
              <a:t>point </a:t>
            </a:r>
            <a:r>
              <a:rPr sz="1900" spc="-15" dirty="0">
                <a:solidFill>
                  <a:srgbClr val="FFFFFF"/>
                </a:solidFill>
                <a:latin typeface="Carlito"/>
                <a:cs typeface="Carlito"/>
              </a:rPr>
              <a:t>to </a:t>
            </a:r>
            <a:r>
              <a:rPr sz="1900" spc="-10" dirty="0">
                <a:solidFill>
                  <a:srgbClr val="FFFFFF"/>
                </a:solidFill>
                <a:latin typeface="Carlito"/>
                <a:cs typeface="Carlito"/>
              </a:rPr>
              <a:t>point links </a:t>
            </a:r>
            <a:r>
              <a:rPr sz="1900" spc="-5" dirty="0">
                <a:solidFill>
                  <a:srgbClr val="FFFFFF"/>
                </a:solidFill>
                <a:latin typeface="Carlito"/>
                <a:cs typeface="Carlito"/>
              </a:rPr>
              <a:t>–</a:t>
            </a:r>
            <a:r>
              <a:rPr sz="1900" spc="85" dirty="0">
                <a:solidFill>
                  <a:srgbClr val="FFFFFF"/>
                </a:solidFill>
                <a:latin typeface="Carlito"/>
                <a:cs typeface="Carlito"/>
              </a:rPr>
              <a:t> </a:t>
            </a:r>
            <a:r>
              <a:rPr sz="1900" spc="-15" dirty="0">
                <a:solidFill>
                  <a:srgbClr val="FFFFFF"/>
                </a:solidFill>
                <a:latin typeface="Carlito"/>
                <a:cs typeface="Carlito"/>
              </a:rPr>
              <a:t>Transmission/Reception</a:t>
            </a:r>
            <a:endParaRPr sz="1900">
              <a:latin typeface="Carlito"/>
              <a:cs typeface="Carlito"/>
            </a:endParaRPr>
          </a:p>
          <a:p>
            <a:pPr marL="195580" indent="-182880">
              <a:lnSpc>
                <a:spcPct val="100000"/>
              </a:lnSpc>
              <a:spcBef>
                <a:spcPts val="455"/>
              </a:spcBef>
              <a:buClr>
                <a:srgbClr val="FF8500"/>
              </a:buClr>
              <a:buFont typeface="Wingdings"/>
              <a:buChar char=""/>
              <a:tabLst>
                <a:tab pos="195580" algn="l"/>
              </a:tabLst>
            </a:pPr>
            <a:r>
              <a:rPr sz="1900" spc="-10" dirty="0">
                <a:solidFill>
                  <a:srgbClr val="FFFFFF"/>
                </a:solidFill>
                <a:latin typeface="Carlito"/>
                <a:cs typeface="Carlito"/>
              </a:rPr>
              <a:t>Broadcasting</a:t>
            </a:r>
            <a:r>
              <a:rPr sz="1900" spc="10" dirty="0">
                <a:solidFill>
                  <a:srgbClr val="FFFFFF"/>
                </a:solidFill>
                <a:latin typeface="Carlito"/>
                <a:cs typeface="Carlito"/>
              </a:rPr>
              <a:t> </a:t>
            </a:r>
            <a:r>
              <a:rPr sz="1900" spc="-10" dirty="0">
                <a:solidFill>
                  <a:srgbClr val="FFFFFF"/>
                </a:solidFill>
                <a:latin typeface="Carlito"/>
                <a:cs typeface="Carlito"/>
              </a:rPr>
              <a:t>device</a:t>
            </a:r>
            <a:endParaRPr sz="1900">
              <a:latin typeface="Carlito"/>
              <a:cs typeface="Carlito"/>
            </a:endParaRPr>
          </a:p>
          <a:p>
            <a:pPr marL="195580" indent="-182880">
              <a:lnSpc>
                <a:spcPct val="100000"/>
              </a:lnSpc>
              <a:spcBef>
                <a:spcPts val="455"/>
              </a:spcBef>
              <a:buClr>
                <a:srgbClr val="FF8500"/>
              </a:buClr>
              <a:buFont typeface="Wingdings"/>
              <a:buChar char=""/>
              <a:tabLst>
                <a:tab pos="195580" algn="l"/>
              </a:tabLst>
            </a:pPr>
            <a:r>
              <a:rPr sz="1900" spc="-15" dirty="0">
                <a:solidFill>
                  <a:srgbClr val="FFFFFF"/>
                </a:solidFill>
                <a:latin typeface="Carlito"/>
                <a:cs typeface="Carlito"/>
              </a:rPr>
              <a:t>Frame </a:t>
            </a:r>
            <a:r>
              <a:rPr sz="1900" spc="-10" dirty="0">
                <a:solidFill>
                  <a:srgbClr val="FFFFFF"/>
                </a:solidFill>
                <a:latin typeface="Carlito"/>
                <a:cs typeface="Carlito"/>
              </a:rPr>
              <a:t>switching</a:t>
            </a:r>
            <a:r>
              <a:rPr sz="1900" spc="30" dirty="0">
                <a:solidFill>
                  <a:srgbClr val="FFFFFF"/>
                </a:solidFill>
                <a:latin typeface="Carlito"/>
                <a:cs typeface="Carlito"/>
              </a:rPr>
              <a:t> </a:t>
            </a:r>
            <a:r>
              <a:rPr sz="1900" spc="-10" dirty="0">
                <a:solidFill>
                  <a:srgbClr val="FFFFFF"/>
                </a:solidFill>
                <a:latin typeface="Carlito"/>
                <a:cs typeface="Carlito"/>
              </a:rPr>
              <a:t>device</a:t>
            </a:r>
            <a:endParaRPr sz="1900">
              <a:latin typeface="Carlito"/>
              <a:cs typeface="Carlito"/>
            </a:endParaRPr>
          </a:p>
          <a:p>
            <a:pPr marL="195580" indent="-182880">
              <a:lnSpc>
                <a:spcPct val="100000"/>
              </a:lnSpc>
              <a:spcBef>
                <a:spcPts val="459"/>
              </a:spcBef>
              <a:buClr>
                <a:srgbClr val="FF8500"/>
              </a:buClr>
              <a:buFont typeface="Arial"/>
              <a:buChar char="•"/>
              <a:tabLst>
                <a:tab pos="195580" algn="l"/>
              </a:tabLst>
            </a:pPr>
            <a:r>
              <a:rPr sz="1900" b="1" spc="-15" dirty="0">
                <a:solidFill>
                  <a:srgbClr val="FF0000"/>
                </a:solidFill>
                <a:latin typeface="Carlito"/>
                <a:cs typeface="Carlito"/>
              </a:rPr>
              <a:t>Advantages</a:t>
            </a:r>
            <a:endParaRPr sz="1900">
              <a:latin typeface="Carlito"/>
              <a:cs typeface="Carlito"/>
            </a:endParaRPr>
          </a:p>
          <a:p>
            <a:pPr marL="467995" lvl="1" indent="-183515">
              <a:lnSpc>
                <a:spcPct val="100000"/>
              </a:lnSpc>
              <a:spcBef>
                <a:spcPts val="455"/>
              </a:spcBef>
              <a:buClr>
                <a:srgbClr val="FF8500"/>
              </a:buClr>
              <a:buFont typeface="Wingdings"/>
              <a:buChar char=""/>
              <a:tabLst>
                <a:tab pos="468630" algn="l"/>
              </a:tabLst>
            </a:pPr>
            <a:r>
              <a:rPr sz="1900" spc="-10" dirty="0">
                <a:solidFill>
                  <a:srgbClr val="FFFFFF"/>
                </a:solidFill>
                <a:latin typeface="Carlito"/>
                <a:cs typeface="Carlito"/>
              </a:rPr>
              <a:t>Less </a:t>
            </a:r>
            <a:r>
              <a:rPr sz="1900" spc="-15" dirty="0">
                <a:solidFill>
                  <a:srgbClr val="FFFFFF"/>
                </a:solidFill>
                <a:latin typeface="Carlito"/>
                <a:cs typeface="Carlito"/>
              </a:rPr>
              <a:t>expensive </a:t>
            </a:r>
            <a:r>
              <a:rPr sz="1900" spc="-5" dirty="0">
                <a:solidFill>
                  <a:srgbClr val="FFFFFF"/>
                </a:solidFill>
                <a:latin typeface="Carlito"/>
                <a:cs typeface="Carlito"/>
              </a:rPr>
              <a:t>and less</a:t>
            </a:r>
            <a:r>
              <a:rPr sz="1900" spc="50" dirty="0">
                <a:solidFill>
                  <a:srgbClr val="FFFFFF"/>
                </a:solidFill>
                <a:latin typeface="Carlito"/>
                <a:cs typeface="Carlito"/>
              </a:rPr>
              <a:t> </a:t>
            </a:r>
            <a:r>
              <a:rPr sz="1900" spc="-5" dirty="0">
                <a:solidFill>
                  <a:srgbClr val="FFFFFF"/>
                </a:solidFill>
                <a:latin typeface="Carlito"/>
                <a:cs typeface="Carlito"/>
              </a:rPr>
              <a:t>cabling</a:t>
            </a:r>
            <a:endParaRPr sz="1900">
              <a:latin typeface="Carlito"/>
              <a:cs typeface="Carlito"/>
            </a:endParaRPr>
          </a:p>
          <a:p>
            <a:pPr marL="467995" lvl="1" indent="-183515">
              <a:lnSpc>
                <a:spcPct val="100000"/>
              </a:lnSpc>
              <a:spcBef>
                <a:spcPts val="455"/>
              </a:spcBef>
              <a:buClr>
                <a:srgbClr val="FF8500"/>
              </a:buClr>
              <a:buFont typeface="Wingdings"/>
              <a:buChar char=""/>
              <a:tabLst>
                <a:tab pos="468630" algn="l"/>
              </a:tabLst>
            </a:pPr>
            <a:r>
              <a:rPr sz="1900" spc="-10" dirty="0">
                <a:solidFill>
                  <a:srgbClr val="FFFFFF"/>
                </a:solidFill>
                <a:latin typeface="Carlito"/>
                <a:cs typeface="Carlito"/>
              </a:rPr>
              <a:t>Installation </a:t>
            </a:r>
            <a:r>
              <a:rPr sz="1900" spc="-5" dirty="0">
                <a:solidFill>
                  <a:srgbClr val="FFFFFF"/>
                </a:solidFill>
                <a:latin typeface="Carlito"/>
                <a:cs typeface="Carlito"/>
              </a:rPr>
              <a:t>and </a:t>
            </a:r>
            <a:r>
              <a:rPr sz="1900" spc="-15" dirty="0">
                <a:solidFill>
                  <a:srgbClr val="FFFFFF"/>
                </a:solidFill>
                <a:latin typeface="Carlito"/>
                <a:cs typeface="Carlito"/>
              </a:rPr>
              <a:t>configuration are</a:t>
            </a:r>
            <a:r>
              <a:rPr sz="1900" spc="75" dirty="0">
                <a:solidFill>
                  <a:srgbClr val="FFFFFF"/>
                </a:solidFill>
                <a:latin typeface="Carlito"/>
                <a:cs typeface="Carlito"/>
              </a:rPr>
              <a:t> </a:t>
            </a:r>
            <a:r>
              <a:rPr sz="1900" spc="-10" dirty="0">
                <a:solidFill>
                  <a:srgbClr val="FFFFFF"/>
                </a:solidFill>
                <a:latin typeface="Carlito"/>
                <a:cs typeface="Carlito"/>
              </a:rPr>
              <a:t>easy</a:t>
            </a:r>
            <a:endParaRPr sz="1900">
              <a:latin typeface="Carlito"/>
              <a:cs typeface="Carlito"/>
            </a:endParaRPr>
          </a:p>
          <a:p>
            <a:pPr marL="467995" lvl="1" indent="-183515">
              <a:lnSpc>
                <a:spcPct val="100000"/>
              </a:lnSpc>
              <a:spcBef>
                <a:spcPts val="459"/>
              </a:spcBef>
              <a:buClr>
                <a:srgbClr val="FF8500"/>
              </a:buClr>
              <a:buFont typeface="Wingdings"/>
              <a:buChar char=""/>
              <a:tabLst>
                <a:tab pos="468630" algn="l"/>
              </a:tabLst>
            </a:pPr>
            <a:r>
              <a:rPr sz="1900" spc="-15" dirty="0">
                <a:solidFill>
                  <a:srgbClr val="FFFFFF"/>
                </a:solidFill>
                <a:latin typeface="Carlito"/>
                <a:cs typeface="Carlito"/>
              </a:rPr>
              <a:t>Robust </a:t>
            </a:r>
            <a:r>
              <a:rPr sz="1900" spc="-5" dirty="0">
                <a:solidFill>
                  <a:srgbClr val="FFFFFF"/>
                </a:solidFill>
                <a:latin typeface="Carlito"/>
                <a:cs typeface="Carlito"/>
              </a:rPr>
              <a:t>and </a:t>
            </a:r>
            <a:r>
              <a:rPr sz="1900" spc="-20" dirty="0">
                <a:solidFill>
                  <a:srgbClr val="FFFFFF"/>
                </a:solidFill>
                <a:latin typeface="Carlito"/>
                <a:cs typeface="Carlito"/>
              </a:rPr>
              <a:t>Easy </a:t>
            </a:r>
            <a:r>
              <a:rPr sz="1900" spc="-10" dirty="0">
                <a:solidFill>
                  <a:srgbClr val="FFFFFF"/>
                </a:solidFill>
                <a:latin typeface="Carlito"/>
                <a:cs typeface="Carlito"/>
              </a:rPr>
              <a:t>fault</a:t>
            </a:r>
            <a:r>
              <a:rPr sz="1900" spc="30" dirty="0">
                <a:solidFill>
                  <a:srgbClr val="FFFFFF"/>
                </a:solidFill>
                <a:latin typeface="Carlito"/>
                <a:cs typeface="Carlito"/>
              </a:rPr>
              <a:t> </a:t>
            </a:r>
            <a:r>
              <a:rPr sz="1900" spc="-5" dirty="0">
                <a:solidFill>
                  <a:srgbClr val="FFFFFF"/>
                </a:solidFill>
                <a:latin typeface="Carlito"/>
                <a:cs typeface="Carlito"/>
              </a:rPr>
              <a:t>identification</a:t>
            </a:r>
            <a:endParaRPr sz="1900">
              <a:latin typeface="Carlito"/>
              <a:cs typeface="Carlito"/>
            </a:endParaRPr>
          </a:p>
          <a:p>
            <a:pPr marL="467995" lvl="1" indent="-183515">
              <a:lnSpc>
                <a:spcPct val="100000"/>
              </a:lnSpc>
              <a:spcBef>
                <a:spcPts val="455"/>
              </a:spcBef>
              <a:buClr>
                <a:srgbClr val="FF8500"/>
              </a:buClr>
              <a:buFont typeface="Wingdings"/>
              <a:buChar char=""/>
              <a:tabLst>
                <a:tab pos="468630" algn="l"/>
              </a:tabLst>
            </a:pPr>
            <a:r>
              <a:rPr sz="1900" spc="-5" dirty="0">
                <a:solidFill>
                  <a:srgbClr val="FFFFFF"/>
                </a:solidFill>
                <a:latin typeface="Carlito"/>
                <a:cs typeface="Carlito"/>
              </a:rPr>
              <a:t>No</a:t>
            </a:r>
            <a:r>
              <a:rPr sz="1900" spc="-10" dirty="0">
                <a:solidFill>
                  <a:srgbClr val="FFFFFF"/>
                </a:solidFill>
                <a:latin typeface="Carlito"/>
                <a:cs typeface="Carlito"/>
              </a:rPr>
              <a:t> disruptions</a:t>
            </a:r>
            <a:endParaRPr sz="1900">
              <a:latin typeface="Carlito"/>
              <a:cs typeface="Carlito"/>
            </a:endParaRPr>
          </a:p>
          <a:p>
            <a:pPr marL="195580" indent="-182880">
              <a:lnSpc>
                <a:spcPct val="100000"/>
              </a:lnSpc>
              <a:spcBef>
                <a:spcPts val="459"/>
              </a:spcBef>
              <a:buClr>
                <a:srgbClr val="FF8500"/>
              </a:buClr>
              <a:buFont typeface="Arial"/>
              <a:buChar char="•"/>
              <a:tabLst>
                <a:tab pos="195580" algn="l"/>
              </a:tabLst>
            </a:pPr>
            <a:r>
              <a:rPr sz="1900" b="1" spc="-10" dirty="0">
                <a:solidFill>
                  <a:srgbClr val="FF0000"/>
                </a:solidFill>
                <a:latin typeface="Carlito"/>
                <a:cs typeface="Carlito"/>
              </a:rPr>
              <a:t>Disadvantages</a:t>
            </a:r>
            <a:endParaRPr sz="1900">
              <a:latin typeface="Carlito"/>
              <a:cs typeface="Carlito"/>
            </a:endParaRPr>
          </a:p>
          <a:p>
            <a:pPr marL="467995" lvl="1" indent="-183515">
              <a:lnSpc>
                <a:spcPct val="100000"/>
              </a:lnSpc>
              <a:spcBef>
                <a:spcPts val="455"/>
              </a:spcBef>
              <a:buClr>
                <a:srgbClr val="FF8500"/>
              </a:buClr>
              <a:buFont typeface="Wingdings"/>
              <a:buChar char=""/>
              <a:tabLst>
                <a:tab pos="468630" algn="l"/>
              </a:tabLst>
            </a:pPr>
            <a:r>
              <a:rPr sz="1900" spc="-15" dirty="0">
                <a:solidFill>
                  <a:srgbClr val="FFFFFF"/>
                </a:solidFill>
                <a:latin typeface="Carlito"/>
                <a:cs typeface="Carlito"/>
              </a:rPr>
              <a:t>Large</a:t>
            </a:r>
            <a:r>
              <a:rPr sz="1900" spc="10" dirty="0">
                <a:solidFill>
                  <a:srgbClr val="FFFFFF"/>
                </a:solidFill>
                <a:latin typeface="Carlito"/>
                <a:cs typeface="Carlito"/>
              </a:rPr>
              <a:t> </a:t>
            </a:r>
            <a:r>
              <a:rPr sz="1900" spc="-30" dirty="0">
                <a:solidFill>
                  <a:srgbClr val="FFFFFF"/>
                </a:solidFill>
                <a:latin typeface="Carlito"/>
                <a:cs typeface="Carlito"/>
              </a:rPr>
              <a:t>Topology</a:t>
            </a:r>
            <a:endParaRPr sz="1900">
              <a:latin typeface="Carlito"/>
              <a:cs typeface="Carlito"/>
            </a:endParaRPr>
          </a:p>
          <a:p>
            <a:pPr marL="467995" lvl="1" indent="-183515">
              <a:lnSpc>
                <a:spcPct val="100000"/>
              </a:lnSpc>
              <a:spcBef>
                <a:spcPts val="459"/>
              </a:spcBef>
              <a:buClr>
                <a:srgbClr val="FF8500"/>
              </a:buClr>
              <a:buFont typeface="Wingdings"/>
              <a:buChar char=""/>
              <a:tabLst>
                <a:tab pos="468630" algn="l"/>
              </a:tabLst>
            </a:pPr>
            <a:r>
              <a:rPr sz="1900" spc="-10" dirty="0">
                <a:solidFill>
                  <a:srgbClr val="FFFFFF"/>
                </a:solidFill>
                <a:latin typeface="Carlito"/>
                <a:cs typeface="Carlito"/>
              </a:rPr>
              <a:t>Dependency</a:t>
            </a:r>
            <a:endParaRPr sz="1900">
              <a:latin typeface="Carlito"/>
              <a:cs typeface="Carlito"/>
            </a:endParaRPr>
          </a:p>
        </p:txBody>
      </p:sp>
      <p:sp>
        <p:nvSpPr>
          <p:cNvPr id="5" name="object 5"/>
          <p:cNvSpPr/>
          <p:nvPr/>
        </p:nvSpPr>
        <p:spPr>
          <a:xfrm>
            <a:off x="5315711" y="1440179"/>
            <a:ext cx="3828287" cy="321980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6661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222326"/>
            <a:ext cx="3221990" cy="635000"/>
          </a:xfrm>
          <a:prstGeom prst="rect">
            <a:avLst/>
          </a:prstGeom>
        </p:spPr>
        <p:txBody>
          <a:bodyPr vert="horz" wrap="square" lIns="0" tIns="12065" rIns="0" bIns="0" rtlCol="0">
            <a:spAutoFit/>
          </a:bodyPr>
          <a:lstStyle/>
          <a:p>
            <a:pPr marL="12700">
              <a:lnSpc>
                <a:spcPct val="100000"/>
              </a:lnSpc>
              <a:spcBef>
                <a:spcPts val="95"/>
              </a:spcBef>
            </a:pPr>
            <a:r>
              <a:rPr spc="-5" dirty="0"/>
              <a:t>Mesh</a:t>
            </a:r>
            <a:r>
              <a:rPr spc="-80" dirty="0"/>
              <a:t> </a:t>
            </a:r>
            <a:r>
              <a:rPr spc="-45" dirty="0"/>
              <a:t>Topology</a:t>
            </a:r>
          </a:p>
        </p:txBody>
      </p:sp>
      <p:sp>
        <p:nvSpPr>
          <p:cNvPr id="3" name="object 3"/>
          <p:cNvSpPr txBox="1"/>
          <p:nvPr/>
        </p:nvSpPr>
        <p:spPr>
          <a:xfrm>
            <a:off x="1039164" y="902716"/>
            <a:ext cx="6638925" cy="3977640"/>
          </a:xfrm>
          <a:prstGeom prst="rect">
            <a:avLst/>
          </a:prstGeom>
        </p:spPr>
        <p:txBody>
          <a:bodyPr vert="horz" wrap="square" lIns="0" tIns="67310" rIns="0" bIns="0" rtlCol="0">
            <a:spAutoFit/>
          </a:bodyPr>
          <a:lstStyle/>
          <a:p>
            <a:pPr marL="195580" indent="-182880">
              <a:lnSpc>
                <a:spcPct val="100000"/>
              </a:lnSpc>
              <a:spcBef>
                <a:spcPts val="530"/>
              </a:spcBef>
              <a:buClr>
                <a:srgbClr val="FF8500"/>
              </a:buClr>
              <a:buFont typeface="Wingdings"/>
              <a:buChar char=""/>
              <a:tabLst>
                <a:tab pos="195580" algn="l"/>
              </a:tabLst>
            </a:pPr>
            <a:r>
              <a:rPr sz="1800" spc="-10" dirty="0">
                <a:solidFill>
                  <a:srgbClr val="FFFFFF"/>
                </a:solidFill>
                <a:latin typeface="Carlito"/>
                <a:cs typeface="Carlito"/>
              </a:rPr>
              <a:t>Every </a:t>
            </a:r>
            <a:r>
              <a:rPr sz="1800" spc="-5" dirty="0">
                <a:solidFill>
                  <a:srgbClr val="FFFFFF"/>
                </a:solidFill>
                <a:latin typeface="Carlito"/>
                <a:cs typeface="Carlito"/>
              </a:rPr>
              <a:t>device has </a:t>
            </a:r>
            <a:r>
              <a:rPr sz="1800" dirty="0">
                <a:solidFill>
                  <a:srgbClr val="FFFFFF"/>
                </a:solidFill>
                <a:latin typeface="Carlito"/>
                <a:cs typeface="Carlito"/>
              </a:rPr>
              <a:t>a </a:t>
            </a:r>
            <a:r>
              <a:rPr sz="1800" spc="-10" dirty="0">
                <a:solidFill>
                  <a:srgbClr val="FFFFFF"/>
                </a:solidFill>
                <a:latin typeface="Carlito"/>
                <a:cs typeface="Carlito"/>
              </a:rPr>
              <a:t>dedicated </a:t>
            </a:r>
            <a:r>
              <a:rPr sz="1800" spc="-5" dirty="0">
                <a:solidFill>
                  <a:srgbClr val="FFFFFF"/>
                </a:solidFill>
                <a:latin typeface="Carlito"/>
                <a:cs typeface="Carlito"/>
              </a:rPr>
              <a:t>point-to-point link </a:t>
            </a:r>
            <a:r>
              <a:rPr sz="1800" spc="-10" dirty="0">
                <a:solidFill>
                  <a:srgbClr val="FFFFFF"/>
                </a:solidFill>
                <a:latin typeface="Carlito"/>
                <a:cs typeface="Carlito"/>
              </a:rPr>
              <a:t>to </a:t>
            </a:r>
            <a:r>
              <a:rPr sz="1800" spc="-5" dirty="0">
                <a:solidFill>
                  <a:srgbClr val="FFFFFF"/>
                </a:solidFill>
                <a:latin typeface="Carlito"/>
                <a:cs typeface="Carlito"/>
              </a:rPr>
              <a:t>every other</a:t>
            </a:r>
            <a:r>
              <a:rPr sz="1800" spc="65" dirty="0">
                <a:solidFill>
                  <a:srgbClr val="FFFFFF"/>
                </a:solidFill>
                <a:latin typeface="Carlito"/>
                <a:cs typeface="Carlito"/>
              </a:rPr>
              <a:t> </a:t>
            </a:r>
            <a:r>
              <a:rPr sz="1800" spc="-10" dirty="0">
                <a:solidFill>
                  <a:srgbClr val="FFFFFF"/>
                </a:solidFill>
                <a:latin typeface="Carlito"/>
                <a:cs typeface="Carlito"/>
              </a:rPr>
              <a:t>device</a:t>
            </a:r>
            <a:endParaRPr sz="1800" dirty="0">
              <a:latin typeface="Carlito"/>
              <a:cs typeface="Carlito"/>
            </a:endParaRPr>
          </a:p>
          <a:p>
            <a:pPr marL="195580" indent="-182880">
              <a:lnSpc>
                <a:spcPct val="100000"/>
              </a:lnSpc>
              <a:spcBef>
                <a:spcPts val="434"/>
              </a:spcBef>
              <a:buClr>
                <a:srgbClr val="FF8500"/>
              </a:buClr>
              <a:buFont typeface="Wingdings"/>
              <a:buChar char=""/>
              <a:tabLst>
                <a:tab pos="195580" algn="l"/>
              </a:tabLst>
            </a:pPr>
            <a:r>
              <a:rPr sz="1800" spc="-5" dirty="0">
                <a:solidFill>
                  <a:srgbClr val="FFFFFF"/>
                </a:solidFill>
                <a:latin typeface="Carlito"/>
                <a:cs typeface="Carlito"/>
              </a:rPr>
              <a:t>n(n-1)/2 </a:t>
            </a:r>
            <a:r>
              <a:rPr sz="1800" spc="-15" dirty="0">
                <a:solidFill>
                  <a:srgbClr val="FFFFFF"/>
                </a:solidFill>
                <a:latin typeface="Carlito"/>
                <a:cs typeface="Carlito"/>
              </a:rPr>
              <a:t>physical </a:t>
            </a:r>
            <a:r>
              <a:rPr sz="1800" spc="-5" dirty="0">
                <a:solidFill>
                  <a:srgbClr val="FFFFFF"/>
                </a:solidFill>
                <a:latin typeface="Carlito"/>
                <a:cs typeface="Carlito"/>
              </a:rPr>
              <a:t>channels </a:t>
            </a:r>
            <a:r>
              <a:rPr sz="1800" spc="-10" dirty="0">
                <a:solidFill>
                  <a:srgbClr val="FFFFFF"/>
                </a:solidFill>
                <a:latin typeface="Carlito"/>
                <a:cs typeface="Carlito"/>
              </a:rPr>
              <a:t>to </a:t>
            </a:r>
            <a:r>
              <a:rPr sz="1800" spc="-5" dirty="0">
                <a:solidFill>
                  <a:srgbClr val="FFFFFF"/>
                </a:solidFill>
                <a:latin typeface="Carlito"/>
                <a:cs typeface="Carlito"/>
              </a:rPr>
              <a:t>link </a:t>
            </a:r>
            <a:r>
              <a:rPr sz="1800" dirty="0">
                <a:solidFill>
                  <a:srgbClr val="FFFFFF"/>
                </a:solidFill>
                <a:latin typeface="Carlito"/>
                <a:cs typeface="Carlito"/>
              </a:rPr>
              <a:t>n</a:t>
            </a:r>
            <a:r>
              <a:rPr sz="1800" spc="114" dirty="0">
                <a:solidFill>
                  <a:srgbClr val="FFFFFF"/>
                </a:solidFill>
                <a:latin typeface="Carlito"/>
                <a:cs typeface="Carlito"/>
              </a:rPr>
              <a:t> </a:t>
            </a:r>
            <a:r>
              <a:rPr sz="1800" spc="-5" dirty="0">
                <a:solidFill>
                  <a:srgbClr val="FFFFFF"/>
                </a:solidFill>
                <a:latin typeface="Carlito"/>
                <a:cs typeface="Carlito"/>
              </a:rPr>
              <a:t>devices.</a:t>
            </a:r>
            <a:endParaRPr sz="1800" dirty="0">
              <a:latin typeface="Carlito"/>
              <a:cs typeface="Carlito"/>
            </a:endParaRPr>
          </a:p>
          <a:p>
            <a:pPr marL="195580" indent="-182880">
              <a:lnSpc>
                <a:spcPct val="100000"/>
              </a:lnSpc>
              <a:spcBef>
                <a:spcPts val="434"/>
              </a:spcBef>
              <a:buClr>
                <a:srgbClr val="FF8500"/>
              </a:buClr>
              <a:buFont typeface="Wingdings"/>
              <a:buChar char=""/>
              <a:tabLst>
                <a:tab pos="195580" algn="l"/>
              </a:tabLst>
            </a:pPr>
            <a:r>
              <a:rPr sz="1800" dirty="0">
                <a:solidFill>
                  <a:srgbClr val="FFFFFF"/>
                </a:solidFill>
                <a:latin typeface="Carlito"/>
                <a:cs typeface="Carlito"/>
              </a:rPr>
              <a:t>n-1 I/O</a:t>
            </a:r>
            <a:r>
              <a:rPr sz="1800" spc="5" dirty="0">
                <a:solidFill>
                  <a:srgbClr val="FFFFFF"/>
                </a:solidFill>
                <a:latin typeface="Carlito"/>
                <a:cs typeface="Carlito"/>
              </a:rPr>
              <a:t> </a:t>
            </a:r>
            <a:r>
              <a:rPr sz="1800" spc="-5" dirty="0">
                <a:solidFill>
                  <a:srgbClr val="FFFFFF"/>
                </a:solidFill>
                <a:latin typeface="Carlito"/>
                <a:cs typeface="Carlito"/>
              </a:rPr>
              <a:t>ports.</a:t>
            </a:r>
            <a:endParaRPr sz="1800" dirty="0">
              <a:latin typeface="Carlito"/>
              <a:cs typeface="Carlito"/>
            </a:endParaRPr>
          </a:p>
          <a:p>
            <a:pPr marL="195580" indent="-182880">
              <a:lnSpc>
                <a:spcPct val="100000"/>
              </a:lnSpc>
              <a:spcBef>
                <a:spcPts val="430"/>
              </a:spcBef>
              <a:buClr>
                <a:srgbClr val="FF8500"/>
              </a:buClr>
              <a:buFont typeface="Wingdings"/>
              <a:buChar char=""/>
              <a:tabLst>
                <a:tab pos="195580" algn="l"/>
              </a:tabLst>
            </a:pPr>
            <a:r>
              <a:rPr sz="1800" b="1" spc="-10" dirty="0">
                <a:solidFill>
                  <a:srgbClr val="FF0000"/>
                </a:solidFill>
                <a:latin typeface="Carlito"/>
                <a:cs typeface="Carlito"/>
              </a:rPr>
              <a:t>Advantages</a:t>
            </a:r>
            <a:endParaRPr sz="1800" dirty="0">
              <a:latin typeface="Carlito"/>
              <a:cs typeface="Carlito"/>
            </a:endParaRPr>
          </a:p>
          <a:p>
            <a:pPr marL="467995" lvl="1" indent="-183515">
              <a:lnSpc>
                <a:spcPct val="100000"/>
              </a:lnSpc>
              <a:spcBef>
                <a:spcPts val="434"/>
              </a:spcBef>
              <a:buClr>
                <a:srgbClr val="FF8500"/>
              </a:buClr>
              <a:buFont typeface="Wingdings"/>
              <a:buChar char=""/>
              <a:tabLst>
                <a:tab pos="468630" algn="l"/>
              </a:tabLst>
            </a:pPr>
            <a:r>
              <a:rPr sz="1800" dirty="0">
                <a:solidFill>
                  <a:srgbClr val="FFFFFF"/>
                </a:solidFill>
                <a:latin typeface="Carlito"/>
                <a:cs typeface="Carlito"/>
              </a:rPr>
              <a:t>No </a:t>
            </a:r>
            <a:r>
              <a:rPr sz="1800" spc="-15" dirty="0">
                <a:solidFill>
                  <a:srgbClr val="FFFFFF"/>
                </a:solidFill>
                <a:latin typeface="Carlito"/>
                <a:cs typeface="Carlito"/>
              </a:rPr>
              <a:t>traffic</a:t>
            </a:r>
            <a:r>
              <a:rPr sz="1800" spc="-5" dirty="0">
                <a:solidFill>
                  <a:srgbClr val="FFFFFF"/>
                </a:solidFill>
                <a:latin typeface="Carlito"/>
                <a:cs typeface="Carlito"/>
              </a:rPr>
              <a:t> issues</a:t>
            </a:r>
            <a:endParaRPr sz="1800" dirty="0">
              <a:latin typeface="Carlito"/>
              <a:cs typeface="Carlito"/>
            </a:endParaRPr>
          </a:p>
          <a:p>
            <a:pPr marL="467995" lvl="1" indent="-183515">
              <a:lnSpc>
                <a:spcPct val="100000"/>
              </a:lnSpc>
              <a:spcBef>
                <a:spcPts val="430"/>
              </a:spcBef>
              <a:buClr>
                <a:srgbClr val="FF8500"/>
              </a:buClr>
              <a:buFont typeface="Wingdings"/>
              <a:buChar char=""/>
              <a:tabLst>
                <a:tab pos="468630" algn="l"/>
              </a:tabLst>
            </a:pPr>
            <a:r>
              <a:rPr sz="1800" spc="-15" dirty="0">
                <a:solidFill>
                  <a:srgbClr val="FFFFFF"/>
                </a:solidFill>
                <a:latin typeface="Carlito"/>
                <a:cs typeface="Carlito"/>
              </a:rPr>
              <a:t>Robust</a:t>
            </a:r>
            <a:endParaRPr sz="1800" dirty="0">
              <a:latin typeface="Carlito"/>
              <a:cs typeface="Carlito"/>
            </a:endParaRPr>
          </a:p>
          <a:p>
            <a:pPr marL="467995" lvl="1" indent="-183515">
              <a:lnSpc>
                <a:spcPct val="100000"/>
              </a:lnSpc>
              <a:spcBef>
                <a:spcPts val="434"/>
              </a:spcBef>
              <a:buClr>
                <a:srgbClr val="FF8500"/>
              </a:buClr>
              <a:buFont typeface="Wingdings"/>
              <a:buChar char=""/>
              <a:tabLst>
                <a:tab pos="468630" algn="l"/>
              </a:tabLst>
            </a:pPr>
            <a:r>
              <a:rPr sz="1800" spc="-10" dirty="0">
                <a:solidFill>
                  <a:srgbClr val="FFFFFF"/>
                </a:solidFill>
                <a:latin typeface="Carlito"/>
                <a:cs typeface="Carlito"/>
              </a:rPr>
              <a:t>Privacy </a:t>
            </a:r>
            <a:r>
              <a:rPr sz="1800" dirty="0">
                <a:solidFill>
                  <a:srgbClr val="FFFFFF"/>
                </a:solidFill>
                <a:latin typeface="Carlito"/>
                <a:cs typeface="Carlito"/>
              </a:rPr>
              <a:t>and</a:t>
            </a:r>
            <a:r>
              <a:rPr sz="1800" spc="15" dirty="0">
                <a:solidFill>
                  <a:srgbClr val="FFFFFF"/>
                </a:solidFill>
                <a:latin typeface="Carlito"/>
                <a:cs typeface="Carlito"/>
              </a:rPr>
              <a:t> </a:t>
            </a:r>
            <a:r>
              <a:rPr sz="1800" spc="-15" dirty="0">
                <a:solidFill>
                  <a:srgbClr val="FFFFFF"/>
                </a:solidFill>
                <a:latin typeface="Carlito"/>
                <a:cs typeface="Carlito"/>
              </a:rPr>
              <a:t>security.</a:t>
            </a:r>
            <a:endParaRPr sz="1800" dirty="0">
              <a:latin typeface="Carlito"/>
              <a:cs typeface="Carlito"/>
            </a:endParaRPr>
          </a:p>
          <a:p>
            <a:pPr marL="467995" lvl="1" indent="-183515">
              <a:lnSpc>
                <a:spcPct val="100000"/>
              </a:lnSpc>
              <a:spcBef>
                <a:spcPts val="434"/>
              </a:spcBef>
              <a:buClr>
                <a:srgbClr val="FF8500"/>
              </a:buClr>
              <a:buFont typeface="Wingdings"/>
              <a:buChar char=""/>
              <a:tabLst>
                <a:tab pos="468630" algn="l"/>
              </a:tabLst>
            </a:pPr>
            <a:r>
              <a:rPr sz="1800" spc="-20" dirty="0">
                <a:solidFill>
                  <a:srgbClr val="FFFFFF"/>
                </a:solidFill>
                <a:latin typeface="Carlito"/>
                <a:cs typeface="Carlito"/>
              </a:rPr>
              <a:t>Easy </a:t>
            </a:r>
            <a:r>
              <a:rPr sz="1800" spc="-10" dirty="0">
                <a:solidFill>
                  <a:srgbClr val="FFFFFF"/>
                </a:solidFill>
                <a:latin typeface="Carlito"/>
                <a:cs typeface="Carlito"/>
              </a:rPr>
              <a:t>Fault identification </a:t>
            </a:r>
            <a:r>
              <a:rPr sz="1800" dirty="0">
                <a:solidFill>
                  <a:srgbClr val="FFFFFF"/>
                </a:solidFill>
                <a:latin typeface="Carlito"/>
                <a:cs typeface="Carlito"/>
              </a:rPr>
              <a:t>and </a:t>
            </a:r>
            <a:r>
              <a:rPr sz="1800" spc="-10" dirty="0">
                <a:solidFill>
                  <a:srgbClr val="FFFFFF"/>
                </a:solidFill>
                <a:latin typeface="Carlito"/>
                <a:cs typeface="Carlito"/>
              </a:rPr>
              <a:t>fault</a:t>
            </a:r>
            <a:r>
              <a:rPr sz="1800" spc="45" dirty="0">
                <a:solidFill>
                  <a:srgbClr val="FFFFFF"/>
                </a:solidFill>
                <a:latin typeface="Carlito"/>
                <a:cs typeface="Carlito"/>
              </a:rPr>
              <a:t> </a:t>
            </a:r>
            <a:r>
              <a:rPr sz="1800" spc="-10" dirty="0">
                <a:solidFill>
                  <a:srgbClr val="FFFFFF"/>
                </a:solidFill>
                <a:latin typeface="Carlito"/>
                <a:cs typeface="Carlito"/>
              </a:rPr>
              <a:t>isolation</a:t>
            </a:r>
            <a:endParaRPr sz="1800" dirty="0">
              <a:latin typeface="Carlito"/>
              <a:cs typeface="Carlito"/>
            </a:endParaRPr>
          </a:p>
          <a:p>
            <a:pPr marL="195580" indent="-182880">
              <a:lnSpc>
                <a:spcPct val="100000"/>
              </a:lnSpc>
              <a:spcBef>
                <a:spcPts val="430"/>
              </a:spcBef>
              <a:buClr>
                <a:srgbClr val="FF8500"/>
              </a:buClr>
              <a:buFont typeface="Arial"/>
              <a:buChar char="•"/>
              <a:tabLst>
                <a:tab pos="195580" algn="l"/>
              </a:tabLst>
            </a:pPr>
            <a:r>
              <a:rPr sz="1800" b="1" spc="-10" dirty="0">
                <a:solidFill>
                  <a:srgbClr val="FF0000"/>
                </a:solidFill>
                <a:latin typeface="Carlito"/>
                <a:cs typeface="Carlito"/>
              </a:rPr>
              <a:t>Disadvantages</a:t>
            </a:r>
            <a:endParaRPr sz="1800" dirty="0">
              <a:latin typeface="Carlito"/>
              <a:cs typeface="Carlito"/>
            </a:endParaRPr>
          </a:p>
          <a:p>
            <a:pPr marL="467995" lvl="1" indent="-183515">
              <a:lnSpc>
                <a:spcPct val="100000"/>
              </a:lnSpc>
              <a:spcBef>
                <a:spcPts val="430"/>
              </a:spcBef>
              <a:buClr>
                <a:srgbClr val="FF8500"/>
              </a:buClr>
              <a:buFont typeface="Wingdings"/>
              <a:buChar char=""/>
              <a:tabLst>
                <a:tab pos="468630" algn="l"/>
              </a:tabLst>
            </a:pPr>
            <a:r>
              <a:rPr sz="1800" spc="-15" dirty="0">
                <a:solidFill>
                  <a:srgbClr val="FFFFFF"/>
                </a:solidFill>
                <a:latin typeface="Carlito"/>
                <a:cs typeface="Carlito"/>
              </a:rPr>
              <a:t>Requires </a:t>
            </a:r>
            <a:r>
              <a:rPr sz="1800" spc="-10" dirty="0">
                <a:solidFill>
                  <a:srgbClr val="FFFFFF"/>
                </a:solidFill>
                <a:latin typeface="Carlito"/>
                <a:cs typeface="Carlito"/>
              </a:rPr>
              <a:t>more </a:t>
            </a:r>
            <a:r>
              <a:rPr sz="1800" dirty="0">
                <a:solidFill>
                  <a:srgbClr val="FFFFFF"/>
                </a:solidFill>
                <a:latin typeface="Carlito"/>
                <a:cs typeface="Carlito"/>
              </a:rPr>
              <a:t>number </a:t>
            </a:r>
            <a:r>
              <a:rPr sz="1800" spc="-5" dirty="0">
                <a:solidFill>
                  <a:srgbClr val="FFFFFF"/>
                </a:solidFill>
                <a:latin typeface="Carlito"/>
                <a:cs typeface="Carlito"/>
              </a:rPr>
              <a:t>of cables </a:t>
            </a:r>
            <a:r>
              <a:rPr sz="1800" dirty="0">
                <a:solidFill>
                  <a:srgbClr val="FFFFFF"/>
                </a:solidFill>
                <a:latin typeface="Carlito"/>
                <a:cs typeface="Carlito"/>
              </a:rPr>
              <a:t>and I/O</a:t>
            </a:r>
            <a:r>
              <a:rPr sz="1800" spc="75" dirty="0">
                <a:solidFill>
                  <a:srgbClr val="FFFFFF"/>
                </a:solidFill>
                <a:latin typeface="Carlito"/>
                <a:cs typeface="Carlito"/>
              </a:rPr>
              <a:t> </a:t>
            </a:r>
            <a:r>
              <a:rPr sz="1800" spc="-5" dirty="0">
                <a:solidFill>
                  <a:srgbClr val="FFFFFF"/>
                </a:solidFill>
                <a:latin typeface="Carlito"/>
                <a:cs typeface="Carlito"/>
              </a:rPr>
              <a:t>ports</a:t>
            </a:r>
            <a:endParaRPr sz="1800" dirty="0">
              <a:latin typeface="Carlito"/>
              <a:cs typeface="Carlito"/>
            </a:endParaRPr>
          </a:p>
          <a:p>
            <a:pPr marL="467995" lvl="1" indent="-183515">
              <a:lnSpc>
                <a:spcPct val="100000"/>
              </a:lnSpc>
              <a:spcBef>
                <a:spcPts val="434"/>
              </a:spcBef>
              <a:buClr>
                <a:srgbClr val="FF8500"/>
              </a:buClr>
              <a:buFont typeface="Wingdings"/>
              <a:buChar char=""/>
              <a:tabLst>
                <a:tab pos="468630" algn="l"/>
              </a:tabLst>
            </a:pPr>
            <a:r>
              <a:rPr sz="1800" spc="-5" dirty="0">
                <a:solidFill>
                  <a:srgbClr val="FFFFFF"/>
                </a:solidFill>
                <a:latin typeface="Carlito"/>
                <a:cs typeface="Carlito"/>
              </a:rPr>
              <a:t>Wiring occupies </a:t>
            </a:r>
            <a:r>
              <a:rPr sz="1800" spc="-10" dirty="0">
                <a:solidFill>
                  <a:srgbClr val="FFFFFF"/>
                </a:solidFill>
                <a:latin typeface="Carlito"/>
                <a:cs typeface="Carlito"/>
              </a:rPr>
              <a:t>more</a:t>
            </a:r>
            <a:r>
              <a:rPr sz="1800" spc="60" dirty="0">
                <a:solidFill>
                  <a:srgbClr val="FFFFFF"/>
                </a:solidFill>
                <a:latin typeface="Carlito"/>
                <a:cs typeface="Carlito"/>
              </a:rPr>
              <a:t> </a:t>
            </a:r>
            <a:r>
              <a:rPr sz="1800" dirty="0">
                <a:solidFill>
                  <a:srgbClr val="FFFFFF"/>
                </a:solidFill>
                <a:latin typeface="Carlito"/>
                <a:cs typeface="Carlito"/>
              </a:rPr>
              <a:t>space</a:t>
            </a:r>
            <a:endParaRPr sz="1800" dirty="0">
              <a:latin typeface="Carlito"/>
              <a:cs typeface="Carlito"/>
            </a:endParaRPr>
          </a:p>
          <a:p>
            <a:pPr marL="467995" lvl="1" indent="-183515">
              <a:lnSpc>
                <a:spcPct val="100000"/>
              </a:lnSpc>
              <a:spcBef>
                <a:spcPts val="434"/>
              </a:spcBef>
              <a:buClr>
                <a:srgbClr val="FF8500"/>
              </a:buClr>
              <a:buFont typeface="Wingdings"/>
              <a:buChar char=""/>
              <a:tabLst>
                <a:tab pos="468630" algn="l"/>
              </a:tabLst>
            </a:pPr>
            <a:r>
              <a:rPr sz="1800" spc="-15" dirty="0">
                <a:solidFill>
                  <a:srgbClr val="FFFFFF"/>
                </a:solidFill>
                <a:latin typeface="Carlito"/>
                <a:cs typeface="Carlito"/>
              </a:rPr>
              <a:t>Hardware</a:t>
            </a:r>
            <a:r>
              <a:rPr sz="1800" spc="20" dirty="0">
                <a:solidFill>
                  <a:srgbClr val="FFFFFF"/>
                </a:solidFill>
                <a:latin typeface="Carlito"/>
                <a:cs typeface="Carlito"/>
              </a:rPr>
              <a:t> </a:t>
            </a:r>
            <a:r>
              <a:rPr sz="1800" spc="-5" dirty="0">
                <a:solidFill>
                  <a:srgbClr val="FFFFFF"/>
                </a:solidFill>
                <a:latin typeface="Carlito"/>
                <a:cs typeface="Carlito"/>
              </a:rPr>
              <a:t>expensive</a:t>
            </a:r>
            <a:endParaRPr sz="1800" dirty="0">
              <a:latin typeface="Carlito"/>
              <a:cs typeface="Carlito"/>
            </a:endParaRPr>
          </a:p>
        </p:txBody>
      </p:sp>
      <p:sp>
        <p:nvSpPr>
          <p:cNvPr id="4" name="object 4"/>
          <p:cNvSpPr/>
          <p:nvPr/>
        </p:nvSpPr>
        <p:spPr>
          <a:xfrm>
            <a:off x="5580112" y="1624224"/>
            <a:ext cx="3388243" cy="274772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76340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611560" y="195486"/>
            <a:ext cx="7315200" cy="865573"/>
          </a:xfrm>
        </p:spPr>
        <p:txBody>
          <a:bodyPr/>
          <a:lstStyle/>
          <a:p>
            <a:r>
              <a:rPr lang="en-US" altLang="en-US" dirty="0" smtClean="0"/>
              <a:t>Text book</a:t>
            </a:r>
          </a:p>
        </p:txBody>
      </p:sp>
      <p:sp>
        <p:nvSpPr>
          <p:cNvPr id="3" name="Content Placeholder 2"/>
          <p:cNvSpPr>
            <a:spLocks noGrp="1"/>
          </p:cNvSpPr>
          <p:nvPr>
            <p:ph idx="1"/>
          </p:nvPr>
        </p:nvSpPr>
        <p:spPr>
          <a:xfrm>
            <a:off x="152400" y="1059582"/>
            <a:ext cx="8839200" cy="3512418"/>
          </a:xfrm>
        </p:spPr>
        <p:txBody>
          <a:bodyPr/>
          <a:lstStyle/>
          <a:p>
            <a:pPr marL="45720" indent="0">
              <a:buNone/>
              <a:defRPr/>
            </a:pPr>
            <a:endParaRPr lang="en-US" altLang="zh-CN" dirty="0" smtClean="0">
              <a:latin typeface="Adobe Caslon Pro" pitchFamily="18" charset="0"/>
            </a:endParaRPr>
          </a:p>
          <a:p>
            <a:pPr eaLnBrk="1" hangingPunct="1">
              <a:buFont typeface="Arial" charset="0"/>
              <a:buChar char="•"/>
              <a:defRPr/>
            </a:pPr>
            <a:r>
              <a:rPr lang="en-US" altLang="zh-CN" dirty="0">
                <a:latin typeface="Adobe Caslon Pro" pitchFamily="18" charset="0"/>
              </a:rPr>
              <a:t>Textbook</a:t>
            </a:r>
          </a:p>
          <a:p>
            <a:pPr lvl="1" eaLnBrk="1" hangingPunct="1">
              <a:buFont typeface="Arial" charset="0"/>
              <a:buChar char="–"/>
              <a:defRPr/>
            </a:pPr>
            <a:r>
              <a:rPr lang="en-US" altLang="zh-CN" dirty="0">
                <a:latin typeface="Adobe Caslon Pro" pitchFamily="18" charset="0"/>
              </a:rPr>
              <a:t>Larry Peterson, Bruce S. Davie. Computer Networks: a system approach. 5</a:t>
            </a:r>
            <a:r>
              <a:rPr lang="en-US" altLang="zh-CN" baseline="30000" dirty="0">
                <a:latin typeface="Adobe Caslon Pro" pitchFamily="18" charset="0"/>
              </a:rPr>
              <a:t>th</a:t>
            </a:r>
            <a:r>
              <a:rPr lang="en-US" altLang="zh-CN" dirty="0">
                <a:latin typeface="Adobe Caslon Pro" pitchFamily="18" charset="0"/>
              </a:rPr>
              <a:t>  Edition.</a:t>
            </a:r>
          </a:p>
          <a:p>
            <a:pPr lvl="1" eaLnBrk="1" hangingPunct="1">
              <a:buFont typeface="Arial" charset="0"/>
              <a:buChar char="–"/>
              <a:defRPr/>
            </a:pPr>
            <a:r>
              <a:rPr lang="en-US" dirty="0">
                <a:latin typeface="Adobe Caslon Pro" pitchFamily="18" charset="0"/>
              </a:rPr>
              <a:t>Data Communications and Networking, </a:t>
            </a:r>
            <a:r>
              <a:rPr lang="en-GB" dirty="0">
                <a:latin typeface="Adobe Caslon Pro" pitchFamily="18" charset="0"/>
              </a:rPr>
              <a:t> Behrouz A. </a:t>
            </a:r>
            <a:r>
              <a:rPr lang="en-GB" dirty="0" err="1">
                <a:latin typeface="Adobe Caslon Pro" pitchFamily="18" charset="0"/>
              </a:rPr>
              <a:t>Forouzan</a:t>
            </a:r>
            <a:r>
              <a:rPr lang="en-GB" dirty="0">
                <a:latin typeface="Adobe Caslon Pro" pitchFamily="18" charset="0"/>
              </a:rPr>
              <a:t>, McGraw Hill Education, </a:t>
            </a:r>
            <a:r>
              <a:rPr lang="en-US" dirty="0">
                <a:latin typeface="Adobe Caslon Pro" pitchFamily="18" charset="0"/>
              </a:rPr>
              <a:t>5</a:t>
            </a:r>
            <a:r>
              <a:rPr lang="en-US" baseline="30000" dirty="0">
                <a:latin typeface="Adobe Caslon Pro" pitchFamily="18" charset="0"/>
              </a:rPr>
              <a:t>th</a:t>
            </a:r>
            <a:r>
              <a:rPr lang="en-US" dirty="0">
                <a:latin typeface="Adobe Caslon Pro" pitchFamily="18" charset="0"/>
              </a:rPr>
              <a:t> Ed., </a:t>
            </a:r>
            <a:r>
              <a:rPr lang="en-GB" dirty="0">
                <a:latin typeface="Adobe Caslon Pro" pitchFamily="18" charset="0"/>
              </a:rPr>
              <a:t>2012 </a:t>
            </a:r>
            <a:endParaRPr lang="en-US" dirty="0">
              <a:latin typeface="Adobe Caslon Pro" pitchFamily="18" charset="0"/>
            </a:endParaRPr>
          </a:p>
          <a:p>
            <a:pPr marL="0" indent="0">
              <a:buFont typeface="Arial" charset="0"/>
              <a:buNone/>
              <a:defRPr/>
            </a:pPr>
            <a:endParaRPr lang="en-US" dirty="0">
              <a:latin typeface="Adobe Caslon Pro" pitchFamily="18" charset="0"/>
            </a:endParaRPr>
          </a:p>
        </p:txBody>
      </p:sp>
      <p:sp>
        <p:nvSpPr>
          <p:cNvPr id="2" name="Footer Placeholder 1"/>
          <p:cNvSpPr>
            <a:spLocks noGrp="1"/>
          </p:cNvSpPr>
          <p:nvPr>
            <p:ph type="ftr" sz="quarter" idx="11"/>
          </p:nvPr>
        </p:nvSpPr>
        <p:spPr/>
        <p:txBody>
          <a:bodyPr/>
          <a:lstStyle/>
          <a:p>
            <a:r>
              <a:rPr lang="en-US" smtClean="0"/>
              <a:t>Dr.S.L.Jayalakshmi,VIT,Chennai</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7331488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222326"/>
            <a:ext cx="2957195" cy="635000"/>
          </a:xfrm>
          <a:prstGeom prst="rect">
            <a:avLst/>
          </a:prstGeom>
        </p:spPr>
        <p:txBody>
          <a:bodyPr vert="horz" wrap="square" lIns="0" tIns="12065" rIns="0" bIns="0" rtlCol="0">
            <a:spAutoFit/>
          </a:bodyPr>
          <a:lstStyle/>
          <a:p>
            <a:pPr marL="12700">
              <a:lnSpc>
                <a:spcPct val="100000"/>
              </a:lnSpc>
              <a:spcBef>
                <a:spcPts val="95"/>
              </a:spcBef>
            </a:pPr>
            <a:r>
              <a:rPr spc="-70" dirty="0"/>
              <a:t>Tree</a:t>
            </a:r>
            <a:r>
              <a:rPr spc="-75" dirty="0"/>
              <a:t> </a:t>
            </a:r>
            <a:r>
              <a:rPr spc="-45" dirty="0"/>
              <a:t>Topology</a:t>
            </a:r>
          </a:p>
        </p:txBody>
      </p:sp>
      <p:sp>
        <p:nvSpPr>
          <p:cNvPr id="3" name="object 3"/>
          <p:cNvSpPr txBox="1"/>
          <p:nvPr/>
        </p:nvSpPr>
        <p:spPr>
          <a:xfrm>
            <a:off x="1039164" y="902716"/>
            <a:ext cx="7113270" cy="1837055"/>
          </a:xfrm>
          <a:prstGeom prst="rect">
            <a:avLst/>
          </a:prstGeom>
        </p:spPr>
        <p:txBody>
          <a:bodyPr vert="horz" wrap="square" lIns="0" tIns="67310" rIns="0" bIns="0" rtlCol="0">
            <a:spAutoFit/>
          </a:bodyPr>
          <a:lstStyle/>
          <a:p>
            <a:pPr marL="195580" indent="-182880" algn="just">
              <a:lnSpc>
                <a:spcPct val="100000"/>
              </a:lnSpc>
              <a:spcBef>
                <a:spcPts val="530"/>
              </a:spcBef>
              <a:buClr>
                <a:srgbClr val="FF8500"/>
              </a:buClr>
              <a:buFont typeface="Wingdings"/>
              <a:buChar char=""/>
              <a:tabLst>
                <a:tab pos="195580" algn="l"/>
              </a:tabLst>
            </a:pPr>
            <a:r>
              <a:rPr sz="1800" spc="-5" dirty="0">
                <a:solidFill>
                  <a:srgbClr val="FFFFFF"/>
                </a:solidFill>
                <a:latin typeface="Carlito"/>
                <a:cs typeface="Carlito"/>
              </a:rPr>
              <a:t>Alternatively </a:t>
            </a:r>
            <a:r>
              <a:rPr sz="1800" spc="-15" dirty="0">
                <a:solidFill>
                  <a:srgbClr val="FFFFFF"/>
                </a:solidFill>
                <a:latin typeface="Carlito"/>
                <a:cs typeface="Carlito"/>
              </a:rPr>
              <a:t>referred </a:t>
            </a:r>
            <a:r>
              <a:rPr sz="1800" spc="-10" dirty="0">
                <a:solidFill>
                  <a:srgbClr val="FFFFFF"/>
                </a:solidFill>
                <a:latin typeface="Carlito"/>
                <a:cs typeface="Carlito"/>
              </a:rPr>
              <a:t>to </a:t>
            </a:r>
            <a:r>
              <a:rPr sz="1800" dirty="0">
                <a:solidFill>
                  <a:srgbClr val="FFFFFF"/>
                </a:solidFill>
                <a:latin typeface="Carlito"/>
                <a:cs typeface="Carlito"/>
              </a:rPr>
              <a:t>as a </a:t>
            </a:r>
            <a:r>
              <a:rPr sz="1800" spc="-15" dirty="0">
                <a:solidFill>
                  <a:srgbClr val="FF0000"/>
                </a:solidFill>
                <a:latin typeface="Carlito"/>
                <a:cs typeface="Carlito"/>
              </a:rPr>
              <a:t>star </a:t>
            </a:r>
            <a:r>
              <a:rPr sz="1800" dirty="0">
                <a:solidFill>
                  <a:srgbClr val="FF0000"/>
                </a:solidFill>
                <a:latin typeface="Carlito"/>
                <a:cs typeface="Carlito"/>
              </a:rPr>
              <a:t>bus</a:t>
            </a:r>
            <a:r>
              <a:rPr sz="1800" spc="45" dirty="0">
                <a:solidFill>
                  <a:srgbClr val="FF0000"/>
                </a:solidFill>
                <a:latin typeface="Carlito"/>
                <a:cs typeface="Carlito"/>
              </a:rPr>
              <a:t> </a:t>
            </a:r>
            <a:r>
              <a:rPr sz="1800" spc="-20" dirty="0">
                <a:solidFill>
                  <a:srgbClr val="FFFFFF"/>
                </a:solidFill>
                <a:latin typeface="Carlito"/>
                <a:cs typeface="Carlito"/>
              </a:rPr>
              <a:t>topology.</a:t>
            </a:r>
            <a:endParaRPr sz="1800">
              <a:latin typeface="Carlito"/>
              <a:cs typeface="Carlito"/>
            </a:endParaRPr>
          </a:p>
          <a:p>
            <a:pPr marL="195580" marR="7620" indent="-182880" algn="just">
              <a:lnSpc>
                <a:spcPct val="100000"/>
              </a:lnSpc>
              <a:spcBef>
                <a:spcPts val="434"/>
              </a:spcBef>
              <a:buClr>
                <a:srgbClr val="FF8500"/>
              </a:buClr>
              <a:buFont typeface="Wingdings"/>
              <a:buChar char=""/>
              <a:tabLst>
                <a:tab pos="195580" algn="l"/>
              </a:tabLst>
            </a:pPr>
            <a:r>
              <a:rPr sz="1800" spc="-35" dirty="0">
                <a:solidFill>
                  <a:srgbClr val="FFFFFF"/>
                </a:solidFill>
                <a:latin typeface="Carlito"/>
                <a:cs typeface="Carlito"/>
              </a:rPr>
              <a:t>Tree </a:t>
            </a:r>
            <a:r>
              <a:rPr sz="1800" spc="-10" dirty="0">
                <a:solidFill>
                  <a:srgbClr val="FFFFFF"/>
                </a:solidFill>
                <a:latin typeface="Carlito"/>
                <a:cs typeface="Carlito"/>
              </a:rPr>
              <a:t>topology </a:t>
            </a:r>
            <a:r>
              <a:rPr sz="1800" spc="-5" dirty="0">
                <a:solidFill>
                  <a:srgbClr val="FFFFFF"/>
                </a:solidFill>
                <a:latin typeface="Carlito"/>
                <a:cs typeface="Carlito"/>
              </a:rPr>
              <a:t>is one of </a:t>
            </a:r>
            <a:r>
              <a:rPr sz="1800" dirty="0">
                <a:solidFill>
                  <a:srgbClr val="FFFFFF"/>
                </a:solidFill>
                <a:latin typeface="Carlito"/>
                <a:cs typeface="Carlito"/>
              </a:rPr>
              <a:t>the </a:t>
            </a:r>
            <a:r>
              <a:rPr sz="1800" spc="-5" dirty="0">
                <a:solidFill>
                  <a:srgbClr val="FFFFFF"/>
                </a:solidFill>
                <a:latin typeface="Carlito"/>
                <a:cs typeface="Carlito"/>
              </a:rPr>
              <a:t>most </a:t>
            </a:r>
            <a:r>
              <a:rPr sz="1800" spc="-10" dirty="0">
                <a:solidFill>
                  <a:srgbClr val="FFFFFF"/>
                </a:solidFill>
                <a:latin typeface="Carlito"/>
                <a:cs typeface="Carlito"/>
              </a:rPr>
              <a:t>common </a:t>
            </a:r>
            <a:r>
              <a:rPr sz="1800" spc="-5" dirty="0">
                <a:solidFill>
                  <a:srgbClr val="FFFFFF"/>
                </a:solidFill>
                <a:latin typeface="Carlito"/>
                <a:cs typeface="Carlito"/>
              </a:rPr>
              <a:t>network </a:t>
            </a:r>
            <a:r>
              <a:rPr sz="1800" spc="-10" dirty="0">
                <a:solidFill>
                  <a:srgbClr val="FFFFFF"/>
                </a:solidFill>
                <a:latin typeface="Carlito"/>
                <a:cs typeface="Carlito"/>
              </a:rPr>
              <a:t>setups </a:t>
            </a:r>
            <a:r>
              <a:rPr sz="1800" spc="-5" dirty="0">
                <a:solidFill>
                  <a:srgbClr val="FFFFFF"/>
                </a:solidFill>
                <a:latin typeface="Carlito"/>
                <a:cs typeface="Carlito"/>
              </a:rPr>
              <a:t>that is similar  </a:t>
            </a:r>
            <a:r>
              <a:rPr sz="1800" spc="-10" dirty="0">
                <a:solidFill>
                  <a:srgbClr val="FFFFFF"/>
                </a:solidFill>
                <a:latin typeface="Carlito"/>
                <a:cs typeface="Carlito"/>
              </a:rPr>
              <a:t>to </a:t>
            </a:r>
            <a:r>
              <a:rPr sz="1800" dirty="0">
                <a:solidFill>
                  <a:srgbClr val="FFFFFF"/>
                </a:solidFill>
                <a:latin typeface="Carlito"/>
                <a:cs typeface="Carlito"/>
              </a:rPr>
              <a:t>a bus </a:t>
            </a:r>
            <a:r>
              <a:rPr sz="1800" spc="-10" dirty="0">
                <a:solidFill>
                  <a:srgbClr val="FFFFFF"/>
                </a:solidFill>
                <a:latin typeface="Carlito"/>
                <a:cs typeface="Carlito"/>
              </a:rPr>
              <a:t>topology </a:t>
            </a:r>
            <a:r>
              <a:rPr sz="1800" dirty="0">
                <a:solidFill>
                  <a:srgbClr val="FFFFFF"/>
                </a:solidFill>
                <a:latin typeface="Carlito"/>
                <a:cs typeface="Carlito"/>
              </a:rPr>
              <a:t>and a </a:t>
            </a:r>
            <a:r>
              <a:rPr sz="1800" spc="-15" dirty="0">
                <a:solidFill>
                  <a:srgbClr val="FFFFFF"/>
                </a:solidFill>
                <a:latin typeface="Carlito"/>
                <a:cs typeface="Carlito"/>
              </a:rPr>
              <a:t>star</a:t>
            </a:r>
            <a:r>
              <a:rPr sz="1800" spc="45" dirty="0">
                <a:solidFill>
                  <a:srgbClr val="FFFFFF"/>
                </a:solidFill>
                <a:latin typeface="Carlito"/>
                <a:cs typeface="Carlito"/>
              </a:rPr>
              <a:t> </a:t>
            </a:r>
            <a:r>
              <a:rPr sz="1800" spc="-20" dirty="0">
                <a:solidFill>
                  <a:srgbClr val="FFFFFF"/>
                </a:solidFill>
                <a:latin typeface="Carlito"/>
                <a:cs typeface="Carlito"/>
              </a:rPr>
              <a:t>topology.</a:t>
            </a:r>
            <a:endParaRPr sz="1800">
              <a:latin typeface="Carlito"/>
              <a:cs typeface="Carlito"/>
            </a:endParaRPr>
          </a:p>
          <a:p>
            <a:pPr marL="195580" marR="5080" indent="-182880" algn="just">
              <a:lnSpc>
                <a:spcPct val="100000"/>
              </a:lnSpc>
              <a:spcBef>
                <a:spcPts val="434"/>
              </a:spcBef>
              <a:buClr>
                <a:srgbClr val="FF8500"/>
              </a:buClr>
              <a:buFont typeface="Wingdings"/>
              <a:buChar char=""/>
              <a:tabLst>
                <a:tab pos="195580" algn="l"/>
              </a:tabLst>
            </a:pPr>
            <a:r>
              <a:rPr sz="1800" dirty="0">
                <a:solidFill>
                  <a:srgbClr val="FFFFFF"/>
                </a:solidFill>
                <a:latin typeface="Carlito"/>
                <a:cs typeface="Carlito"/>
              </a:rPr>
              <a:t>A </a:t>
            </a:r>
            <a:r>
              <a:rPr sz="1800" spc="-10" dirty="0">
                <a:solidFill>
                  <a:srgbClr val="FFFFFF"/>
                </a:solidFill>
                <a:latin typeface="Carlito"/>
                <a:cs typeface="Carlito"/>
              </a:rPr>
              <a:t>tree topology </a:t>
            </a:r>
            <a:r>
              <a:rPr sz="1800" spc="-5" dirty="0">
                <a:solidFill>
                  <a:srgbClr val="FFFFFF"/>
                </a:solidFill>
                <a:latin typeface="Carlito"/>
                <a:cs typeface="Carlito"/>
              </a:rPr>
              <a:t>connects </a:t>
            </a:r>
            <a:r>
              <a:rPr sz="1800" dirty="0">
                <a:solidFill>
                  <a:srgbClr val="FFFFFF"/>
                </a:solidFill>
                <a:latin typeface="Carlito"/>
                <a:cs typeface="Carlito"/>
              </a:rPr>
              <a:t>multiple </a:t>
            </a:r>
            <a:r>
              <a:rPr sz="1800" spc="-15" dirty="0">
                <a:solidFill>
                  <a:srgbClr val="FFFFFF"/>
                </a:solidFill>
                <a:latin typeface="Carlito"/>
                <a:cs typeface="Carlito"/>
              </a:rPr>
              <a:t>star </a:t>
            </a:r>
            <a:r>
              <a:rPr sz="1800" spc="-10" dirty="0">
                <a:solidFill>
                  <a:srgbClr val="FFFFFF"/>
                </a:solidFill>
                <a:latin typeface="Carlito"/>
                <a:cs typeface="Carlito"/>
              </a:rPr>
              <a:t>networks to </a:t>
            </a:r>
            <a:r>
              <a:rPr sz="1800" spc="-5" dirty="0">
                <a:solidFill>
                  <a:srgbClr val="FFFFFF"/>
                </a:solidFill>
                <a:latin typeface="Carlito"/>
                <a:cs typeface="Carlito"/>
              </a:rPr>
              <a:t>other </a:t>
            </a:r>
            <a:r>
              <a:rPr sz="1800" spc="-15" dirty="0">
                <a:solidFill>
                  <a:srgbClr val="FFFFFF"/>
                </a:solidFill>
                <a:latin typeface="Carlito"/>
                <a:cs typeface="Carlito"/>
              </a:rPr>
              <a:t>star </a:t>
            </a:r>
            <a:r>
              <a:rPr sz="1800" spc="-10" dirty="0">
                <a:solidFill>
                  <a:srgbClr val="FFFFFF"/>
                </a:solidFill>
                <a:latin typeface="Carlito"/>
                <a:cs typeface="Carlito"/>
              </a:rPr>
              <a:t>networks.  </a:t>
            </a:r>
            <a:r>
              <a:rPr sz="1800" spc="-5" dirty="0">
                <a:solidFill>
                  <a:srgbClr val="FFFFFF"/>
                </a:solidFill>
                <a:latin typeface="Carlito"/>
                <a:cs typeface="Carlito"/>
              </a:rPr>
              <a:t>Below is </a:t>
            </a:r>
            <a:r>
              <a:rPr sz="1800" dirty="0">
                <a:solidFill>
                  <a:srgbClr val="FFFFFF"/>
                </a:solidFill>
                <a:latin typeface="Carlito"/>
                <a:cs typeface="Carlito"/>
              </a:rPr>
              <a:t>a visual </a:t>
            </a:r>
            <a:r>
              <a:rPr sz="1800" spc="-10" dirty="0">
                <a:solidFill>
                  <a:srgbClr val="FFFFFF"/>
                </a:solidFill>
                <a:latin typeface="Carlito"/>
                <a:cs typeface="Carlito"/>
              </a:rPr>
              <a:t>example </a:t>
            </a:r>
            <a:r>
              <a:rPr sz="1800" spc="-5" dirty="0">
                <a:solidFill>
                  <a:srgbClr val="FFFFFF"/>
                </a:solidFill>
                <a:latin typeface="Carlito"/>
                <a:cs typeface="Carlito"/>
              </a:rPr>
              <a:t>of </a:t>
            </a:r>
            <a:r>
              <a:rPr sz="1800" dirty="0">
                <a:solidFill>
                  <a:srgbClr val="FFFFFF"/>
                </a:solidFill>
                <a:latin typeface="Carlito"/>
                <a:cs typeface="Carlito"/>
              </a:rPr>
              <a:t>a </a:t>
            </a:r>
            <a:r>
              <a:rPr sz="1800" spc="-5" dirty="0">
                <a:solidFill>
                  <a:srgbClr val="FFFFFF"/>
                </a:solidFill>
                <a:latin typeface="Carlito"/>
                <a:cs typeface="Carlito"/>
              </a:rPr>
              <a:t>simple </a:t>
            </a:r>
            <a:r>
              <a:rPr sz="1800" spc="-10" dirty="0">
                <a:solidFill>
                  <a:srgbClr val="FFFFFF"/>
                </a:solidFill>
                <a:latin typeface="Carlito"/>
                <a:cs typeface="Carlito"/>
              </a:rPr>
              <a:t>computer </a:t>
            </a:r>
            <a:r>
              <a:rPr sz="1800" spc="-5" dirty="0">
                <a:solidFill>
                  <a:srgbClr val="FFFFFF"/>
                </a:solidFill>
                <a:latin typeface="Carlito"/>
                <a:cs typeface="Carlito"/>
              </a:rPr>
              <a:t>setup on </a:t>
            </a:r>
            <a:r>
              <a:rPr sz="1800" dirty="0">
                <a:solidFill>
                  <a:srgbClr val="FFFFFF"/>
                </a:solidFill>
                <a:latin typeface="Carlito"/>
                <a:cs typeface="Carlito"/>
              </a:rPr>
              <a:t>a </a:t>
            </a:r>
            <a:r>
              <a:rPr sz="1800" spc="-10" dirty="0">
                <a:solidFill>
                  <a:srgbClr val="FFFFFF"/>
                </a:solidFill>
                <a:latin typeface="Carlito"/>
                <a:cs typeface="Carlito"/>
              </a:rPr>
              <a:t>network </a:t>
            </a:r>
            <a:r>
              <a:rPr sz="1800" spc="-5" dirty="0">
                <a:solidFill>
                  <a:srgbClr val="FFFFFF"/>
                </a:solidFill>
                <a:latin typeface="Carlito"/>
                <a:cs typeface="Carlito"/>
              </a:rPr>
              <a:t>using  </a:t>
            </a:r>
            <a:r>
              <a:rPr sz="1800" dirty="0">
                <a:solidFill>
                  <a:srgbClr val="FFFFFF"/>
                </a:solidFill>
                <a:latin typeface="Carlito"/>
                <a:cs typeface="Carlito"/>
              </a:rPr>
              <a:t>the </a:t>
            </a:r>
            <a:r>
              <a:rPr sz="1800" spc="-15" dirty="0">
                <a:solidFill>
                  <a:srgbClr val="FFFFFF"/>
                </a:solidFill>
                <a:latin typeface="Carlito"/>
                <a:cs typeface="Carlito"/>
              </a:rPr>
              <a:t>star</a:t>
            </a:r>
            <a:r>
              <a:rPr sz="1800" spc="5" dirty="0">
                <a:solidFill>
                  <a:srgbClr val="FFFFFF"/>
                </a:solidFill>
                <a:latin typeface="Carlito"/>
                <a:cs typeface="Carlito"/>
              </a:rPr>
              <a:t> </a:t>
            </a:r>
            <a:r>
              <a:rPr sz="1800" spc="-20" dirty="0">
                <a:solidFill>
                  <a:srgbClr val="FFFFFF"/>
                </a:solidFill>
                <a:latin typeface="Carlito"/>
                <a:cs typeface="Carlito"/>
              </a:rPr>
              <a:t>topology.</a:t>
            </a:r>
            <a:endParaRPr sz="1800">
              <a:latin typeface="Carlito"/>
              <a:cs typeface="Carlito"/>
            </a:endParaRPr>
          </a:p>
        </p:txBody>
      </p:sp>
      <p:grpSp>
        <p:nvGrpSpPr>
          <p:cNvPr id="4" name="object 4"/>
          <p:cNvGrpSpPr/>
          <p:nvPr/>
        </p:nvGrpSpPr>
        <p:grpSpPr>
          <a:xfrm>
            <a:off x="3267455" y="2739770"/>
            <a:ext cx="3176753" cy="2403729"/>
            <a:chOff x="3267455" y="2571750"/>
            <a:chExt cx="3430904" cy="2571750"/>
          </a:xfrm>
        </p:grpSpPr>
        <p:sp>
          <p:nvSpPr>
            <p:cNvPr id="5" name="object 5"/>
            <p:cNvSpPr/>
            <p:nvPr/>
          </p:nvSpPr>
          <p:spPr>
            <a:xfrm>
              <a:off x="3267455" y="4948427"/>
              <a:ext cx="3430524" cy="19507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281933" y="2571750"/>
              <a:ext cx="3401060" cy="2387600"/>
            </a:xfrm>
            <a:custGeom>
              <a:avLst/>
              <a:gdLst/>
              <a:ahLst/>
              <a:cxnLst/>
              <a:rect l="l" t="t" r="r" b="b"/>
              <a:pathLst>
                <a:path w="3401059" h="2387600">
                  <a:moveTo>
                    <a:pt x="3195446" y="0"/>
                  </a:moveTo>
                  <a:lnTo>
                    <a:pt x="205231" y="0"/>
                  </a:lnTo>
                  <a:lnTo>
                    <a:pt x="158193" y="5416"/>
                  </a:lnTo>
                  <a:lnTo>
                    <a:pt x="115003" y="20848"/>
                  </a:lnTo>
                  <a:lnTo>
                    <a:pt x="76896" y="45066"/>
                  </a:lnTo>
                  <a:lnTo>
                    <a:pt x="45106" y="76842"/>
                  </a:lnTo>
                  <a:lnTo>
                    <a:pt x="20870" y="114947"/>
                  </a:lnTo>
                  <a:lnTo>
                    <a:pt x="5423" y="158153"/>
                  </a:lnTo>
                  <a:lnTo>
                    <a:pt x="0" y="205231"/>
                  </a:lnTo>
                  <a:lnTo>
                    <a:pt x="0" y="2182406"/>
                  </a:lnTo>
                  <a:lnTo>
                    <a:pt x="5423" y="2229454"/>
                  </a:lnTo>
                  <a:lnTo>
                    <a:pt x="20870" y="2272643"/>
                  </a:lnTo>
                  <a:lnTo>
                    <a:pt x="45106" y="2310743"/>
                  </a:lnTo>
                  <a:lnTo>
                    <a:pt x="76896" y="2342520"/>
                  </a:lnTo>
                  <a:lnTo>
                    <a:pt x="115003" y="2366743"/>
                  </a:lnTo>
                  <a:lnTo>
                    <a:pt x="158193" y="2382180"/>
                  </a:lnTo>
                  <a:lnTo>
                    <a:pt x="205231" y="2387600"/>
                  </a:lnTo>
                  <a:lnTo>
                    <a:pt x="3195446" y="2387600"/>
                  </a:lnTo>
                  <a:lnTo>
                    <a:pt x="3242478" y="2382180"/>
                  </a:lnTo>
                  <a:lnTo>
                    <a:pt x="3285650" y="2366743"/>
                  </a:lnTo>
                  <a:lnTo>
                    <a:pt x="3323732" y="2342520"/>
                  </a:lnTo>
                  <a:lnTo>
                    <a:pt x="3355495" y="2310743"/>
                  </a:lnTo>
                  <a:lnTo>
                    <a:pt x="3379706" y="2272643"/>
                  </a:lnTo>
                  <a:lnTo>
                    <a:pt x="3395135" y="2229454"/>
                  </a:lnTo>
                  <a:lnTo>
                    <a:pt x="3400551" y="2182406"/>
                  </a:lnTo>
                  <a:lnTo>
                    <a:pt x="3400551" y="205231"/>
                  </a:lnTo>
                  <a:lnTo>
                    <a:pt x="3395135" y="158153"/>
                  </a:lnTo>
                  <a:lnTo>
                    <a:pt x="3379706" y="114947"/>
                  </a:lnTo>
                  <a:lnTo>
                    <a:pt x="3355495" y="76842"/>
                  </a:lnTo>
                  <a:lnTo>
                    <a:pt x="3323732" y="45066"/>
                  </a:lnTo>
                  <a:lnTo>
                    <a:pt x="3285650" y="20848"/>
                  </a:lnTo>
                  <a:lnTo>
                    <a:pt x="3242478" y="5416"/>
                  </a:lnTo>
                  <a:lnTo>
                    <a:pt x="3195446" y="0"/>
                  </a:lnTo>
                  <a:close/>
                </a:path>
              </a:pathLst>
            </a:custGeom>
            <a:solidFill>
              <a:srgbClr val="ECECEC"/>
            </a:solidFill>
          </p:spPr>
          <p:txBody>
            <a:bodyPr wrap="square" lIns="0" tIns="0" rIns="0" bIns="0" rtlCol="0"/>
            <a:lstStyle/>
            <a:p>
              <a:endParaRPr/>
            </a:p>
          </p:txBody>
        </p:sp>
        <p:sp>
          <p:nvSpPr>
            <p:cNvPr id="7" name="object 7"/>
            <p:cNvSpPr/>
            <p:nvPr/>
          </p:nvSpPr>
          <p:spPr>
            <a:xfrm>
              <a:off x="3281933" y="2571750"/>
              <a:ext cx="3400551" cy="2387600"/>
            </a:xfrm>
            <a:prstGeom prst="rect">
              <a:avLst/>
            </a:prstGeom>
            <a:blipFill>
              <a:blip r:embed="rId3"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714551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222326"/>
            <a:ext cx="3460115" cy="635000"/>
          </a:xfrm>
          <a:prstGeom prst="rect">
            <a:avLst/>
          </a:prstGeom>
        </p:spPr>
        <p:txBody>
          <a:bodyPr vert="horz" wrap="square" lIns="0" tIns="12065" rIns="0" bIns="0" rtlCol="0">
            <a:spAutoFit/>
          </a:bodyPr>
          <a:lstStyle/>
          <a:p>
            <a:pPr marL="12700">
              <a:lnSpc>
                <a:spcPct val="100000"/>
              </a:lnSpc>
              <a:spcBef>
                <a:spcPts val="95"/>
              </a:spcBef>
            </a:pPr>
            <a:r>
              <a:rPr spc="-5" dirty="0"/>
              <a:t>Hybrid</a:t>
            </a:r>
            <a:r>
              <a:rPr spc="-55" dirty="0"/>
              <a:t> </a:t>
            </a:r>
            <a:r>
              <a:rPr spc="-45" dirty="0"/>
              <a:t>Topology</a:t>
            </a:r>
          </a:p>
        </p:txBody>
      </p:sp>
      <p:sp>
        <p:nvSpPr>
          <p:cNvPr id="3" name="object 3"/>
          <p:cNvSpPr txBox="1"/>
          <p:nvPr/>
        </p:nvSpPr>
        <p:spPr>
          <a:xfrm>
            <a:off x="1039164" y="957834"/>
            <a:ext cx="7106920" cy="574675"/>
          </a:xfrm>
          <a:prstGeom prst="rect">
            <a:avLst/>
          </a:prstGeom>
        </p:spPr>
        <p:txBody>
          <a:bodyPr vert="horz" wrap="square" lIns="0" tIns="12700" rIns="0" bIns="0" rtlCol="0">
            <a:spAutoFit/>
          </a:bodyPr>
          <a:lstStyle/>
          <a:p>
            <a:pPr marL="195580" marR="5080" indent="-182880">
              <a:lnSpc>
                <a:spcPct val="100000"/>
              </a:lnSpc>
              <a:spcBef>
                <a:spcPts val="100"/>
              </a:spcBef>
              <a:buClr>
                <a:srgbClr val="FF8500"/>
              </a:buClr>
              <a:buFont typeface="Wingdings"/>
              <a:buChar char=""/>
              <a:tabLst>
                <a:tab pos="195580" algn="l"/>
              </a:tabLst>
            </a:pPr>
            <a:r>
              <a:rPr sz="1800" dirty="0">
                <a:solidFill>
                  <a:srgbClr val="FFFFFF"/>
                </a:solidFill>
                <a:latin typeface="Carlito"/>
                <a:cs typeface="Carlito"/>
              </a:rPr>
              <a:t>A </a:t>
            </a:r>
            <a:r>
              <a:rPr sz="1800" spc="-10" dirty="0">
                <a:solidFill>
                  <a:srgbClr val="FFFFFF"/>
                </a:solidFill>
                <a:latin typeface="Carlito"/>
                <a:cs typeface="Carlito"/>
              </a:rPr>
              <a:t>network </a:t>
            </a:r>
            <a:r>
              <a:rPr sz="1800" spc="-5" dirty="0">
                <a:solidFill>
                  <a:srgbClr val="FFFFFF"/>
                </a:solidFill>
                <a:latin typeface="Carlito"/>
                <a:cs typeface="Carlito"/>
              </a:rPr>
              <a:t>which </a:t>
            </a:r>
            <a:r>
              <a:rPr sz="1800" spc="-10" dirty="0">
                <a:solidFill>
                  <a:srgbClr val="FFFFFF"/>
                </a:solidFill>
                <a:latin typeface="Carlito"/>
                <a:cs typeface="Carlito"/>
              </a:rPr>
              <a:t>contain </a:t>
            </a:r>
            <a:r>
              <a:rPr sz="1800" dirty="0">
                <a:solidFill>
                  <a:srgbClr val="FFFFFF"/>
                </a:solidFill>
                <a:latin typeface="Carlito"/>
                <a:cs typeface="Carlito"/>
              </a:rPr>
              <a:t>all type </a:t>
            </a:r>
            <a:r>
              <a:rPr sz="1800" spc="-5" dirty="0">
                <a:solidFill>
                  <a:srgbClr val="FFFFFF"/>
                </a:solidFill>
                <a:latin typeface="Carlito"/>
                <a:cs typeface="Carlito"/>
              </a:rPr>
              <a:t>of </a:t>
            </a:r>
            <a:r>
              <a:rPr sz="1800" spc="-15" dirty="0">
                <a:solidFill>
                  <a:srgbClr val="FFFFFF"/>
                </a:solidFill>
                <a:latin typeface="Carlito"/>
                <a:cs typeface="Carlito"/>
              </a:rPr>
              <a:t>physical </a:t>
            </a:r>
            <a:r>
              <a:rPr sz="1800" spc="-10" dirty="0">
                <a:solidFill>
                  <a:srgbClr val="FFFFFF"/>
                </a:solidFill>
                <a:latin typeface="Carlito"/>
                <a:cs typeface="Carlito"/>
              </a:rPr>
              <a:t>structure </a:t>
            </a:r>
            <a:r>
              <a:rPr sz="1800" dirty="0">
                <a:solidFill>
                  <a:srgbClr val="FFFFFF"/>
                </a:solidFill>
                <a:latin typeface="Carlito"/>
                <a:cs typeface="Carlito"/>
              </a:rPr>
              <a:t>and </a:t>
            </a:r>
            <a:r>
              <a:rPr sz="1800" spc="-10" dirty="0">
                <a:solidFill>
                  <a:srgbClr val="FFFFFF"/>
                </a:solidFill>
                <a:latin typeface="Carlito"/>
                <a:cs typeface="Carlito"/>
              </a:rPr>
              <a:t>connected  </a:t>
            </a:r>
            <a:r>
              <a:rPr sz="1800" dirty="0">
                <a:solidFill>
                  <a:srgbClr val="FFFFFF"/>
                </a:solidFill>
                <a:latin typeface="Carlito"/>
                <a:cs typeface="Carlito"/>
              </a:rPr>
              <a:t>under a </a:t>
            </a:r>
            <a:r>
              <a:rPr sz="1800" spc="-5" dirty="0">
                <a:solidFill>
                  <a:srgbClr val="FFFFFF"/>
                </a:solidFill>
                <a:latin typeface="Carlito"/>
                <a:cs typeface="Carlito"/>
              </a:rPr>
              <a:t>single backbone</a:t>
            </a:r>
            <a:r>
              <a:rPr sz="1800" spc="55" dirty="0">
                <a:solidFill>
                  <a:srgbClr val="FFFFFF"/>
                </a:solidFill>
                <a:latin typeface="Carlito"/>
                <a:cs typeface="Carlito"/>
              </a:rPr>
              <a:t> </a:t>
            </a:r>
            <a:r>
              <a:rPr sz="1800" spc="-5" dirty="0">
                <a:solidFill>
                  <a:srgbClr val="FFFFFF"/>
                </a:solidFill>
                <a:latin typeface="Carlito"/>
                <a:cs typeface="Carlito"/>
              </a:rPr>
              <a:t>channel.</a:t>
            </a:r>
            <a:endParaRPr sz="1800">
              <a:latin typeface="Carlito"/>
              <a:cs typeface="Carlito"/>
            </a:endParaRPr>
          </a:p>
        </p:txBody>
      </p:sp>
      <p:grpSp>
        <p:nvGrpSpPr>
          <p:cNvPr id="4" name="object 4"/>
          <p:cNvGrpSpPr/>
          <p:nvPr/>
        </p:nvGrpSpPr>
        <p:grpSpPr>
          <a:xfrm>
            <a:off x="2042160" y="1657350"/>
            <a:ext cx="4754880" cy="3486150"/>
            <a:chOff x="2042160" y="1657350"/>
            <a:chExt cx="4754880" cy="3486150"/>
          </a:xfrm>
        </p:grpSpPr>
        <p:sp>
          <p:nvSpPr>
            <p:cNvPr id="5" name="object 5"/>
            <p:cNvSpPr/>
            <p:nvPr/>
          </p:nvSpPr>
          <p:spPr>
            <a:xfrm>
              <a:off x="2042160" y="4169664"/>
              <a:ext cx="4754880" cy="97383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057400" y="1657350"/>
              <a:ext cx="4724400" cy="2522855"/>
            </a:xfrm>
            <a:custGeom>
              <a:avLst/>
              <a:gdLst/>
              <a:ahLst/>
              <a:cxnLst/>
              <a:rect l="l" t="t" r="r" b="b"/>
              <a:pathLst>
                <a:path w="4724400" h="2522854">
                  <a:moveTo>
                    <a:pt x="4507610" y="0"/>
                  </a:moveTo>
                  <a:lnTo>
                    <a:pt x="216788" y="0"/>
                  </a:lnTo>
                  <a:lnTo>
                    <a:pt x="167071" y="5723"/>
                  </a:lnTo>
                  <a:lnTo>
                    <a:pt x="121436" y="22029"/>
                  </a:lnTo>
                  <a:lnTo>
                    <a:pt x="81185" y="47616"/>
                  </a:lnTo>
                  <a:lnTo>
                    <a:pt x="47616" y="81185"/>
                  </a:lnTo>
                  <a:lnTo>
                    <a:pt x="22029" y="121436"/>
                  </a:lnTo>
                  <a:lnTo>
                    <a:pt x="5723" y="167071"/>
                  </a:lnTo>
                  <a:lnTo>
                    <a:pt x="0" y="216788"/>
                  </a:lnTo>
                  <a:lnTo>
                    <a:pt x="0" y="2305875"/>
                  </a:lnTo>
                  <a:lnTo>
                    <a:pt x="5723" y="2355585"/>
                  </a:lnTo>
                  <a:lnTo>
                    <a:pt x="22029" y="2401219"/>
                  </a:lnTo>
                  <a:lnTo>
                    <a:pt x="47616" y="2441473"/>
                  </a:lnTo>
                  <a:lnTo>
                    <a:pt x="81185" y="2475048"/>
                  </a:lnTo>
                  <a:lnTo>
                    <a:pt x="121436" y="2500641"/>
                  </a:lnTo>
                  <a:lnTo>
                    <a:pt x="167071" y="2516951"/>
                  </a:lnTo>
                  <a:lnTo>
                    <a:pt x="216788" y="2522677"/>
                  </a:lnTo>
                  <a:lnTo>
                    <a:pt x="4507610" y="2522677"/>
                  </a:lnTo>
                  <a:lnTo>
                    <a:pt x="4557328" y="2516951"/>
                  </a:lnTo>
                  <a:lnTo>
                    <a:pt x="4602963" y="2500641"/>
                  </a:lnTo>
                  <a:lnTo>
                    <a:pt x="4643214" y="2475048"/>
                  </a:lnTo>
                  <a:lnTo>
                    <a:pt x="4676783" y="2441473"/>
                  </a:lnTo>
                  <a:lnTo>
                    <a:pt x="4702370" y="2401219"/>
                  </a:lnTo>
                  <a:lnTo>
                    <a:pt x="4718676" y="2355585"/>
                  </a:lnTo>
                  <a:lnTo>
                    <a:pt x="4724400" y="2305875"/>
                  </a:lnTo>
                  <a:lnTo>
                    <a:pt x="4724400" y="216788"/>
                  </a:lnTo>
                  <a:lnTo>
                    <a:pt x="4718676" y="167071"/>
                  </a:lnTo>
                  <a:lnTo>
                    <a:pt x="4702370" y="121436"/>
                  </a:lnTo>
                  <a:lnTo>
                    <a:pt x="4676783" y="81185"/>
                  </a:lnTo>
                  <a:lnTo>
                    <a:pt x="4643214" y="47616"/>
                  </a:lnTo>
                  <a:lnTo>
                    <a:pt x="4602963" y="22029"/>
                  </a:lnTo>
                  <a:lnTo>
                    <a:pt x="4557328" y="5723"/>
                  </a:lnTo>
                  <a:lnTo>
                    <a:pt x="4507610" y="0"/>
                  </a:lnTo>
                  <a:close/>
                </a:path>
              </a:pathLst>
            </a:custGeom>
            <a:solidFill>
              <a:srgbClr val="ECECEC"/>
            </a:solidFill>
          </p:spPr>
          <p:txBody>
            <a:bodyPr wrap="square" lIns="0" tIns="0" rIns="0" bIns="0" rtlCol="0"/>
            <a:lstStyle/>
            <a:p>
              <a:endParaRPr/>
            </a:p>
          </p:txBody>
        </p:sp>
        <p:sp>
          <p:nvSpPr>
            <p:cNvPr id="7" name="object 7"/>
            <p:cNvSpPr/>
            <p:nvPr/>
          </p:nvSpPr>
          <p:spPr>
            <a:xfrm>
              <a:off x="2057400" y="1657350"/>
              <a:ext cx="4724400" cy="2522677"/>
            </a:xfrm>
            <a:prstGeom prst="rect">
              <a:avLst/>
            </a:prstGeom>
            <a:blipFill>
              <a:blip r:embed="rId3"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369281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222326"/>
            <a:ext cx="7155815" cy="635000"/>
          </a:xfrm>
          <a:prstGeom prst="rect">
            <a:avLst/>
          </a:prstGeom>
        </p:spPr>
        <p:txBody>
          <a:bodyPr vert="horz" wrap="square" lIns="0" tIns="12065" rIns="0" bIns="0" rtlCol="0">
            <a:spAutoFit/>
          </a:bodyPr>
          <a:lstStyle/>
          <a:p>
            <a:pPr marL="12700">
              <a:lnSpc>
                <a:spcPct val="100000"/>
              </a:lnSpc>
              <a:spcBef>
                <a:spcPts val="95"/>
              </a:spcBef>
            </a:pPr>
            <a:r>
              <a:rPr spc="-10" dirty="0"/>
              <a:t>Applications </a:t>
            </a:r>
            <a:r>
              <a:rPr spc="-5" dirty="0"/>
              <a:t>of </a:t>
            </a:r>
            <a:r>
              <a:rPr spc="-15" dirty="0"/>
              <a:t>Network</a:t>
            </a:r>
            <a:r>
              <a:rPr spc="20" dirty="0"/>
              <a:t> </a:t>
            </a:r>
            <a:r>
              <a:rPr spc="-45" dirty="0"/>
              <a:t>Topology</a:t>
            </a:r>
          </a:p>
        </p:txBody>
      </p:sp>
      <p:sp>
        <p:nvSpPr>
          <p:cNvPr id="3" name="object 3"/>
          <p:cNvSpPr txBox="1"/>
          <p:nvPr/>
        </p:nvSpPr>
        <p:spPr>
          <a:xfrm>
            <a:off x="1026465" y="899059"/>
            <a:ext cx="6713888" cy="3297698"/>
          </a:xfrm>
          <a:prstGeom prst="rect">
            <a:avLst/>
          </a:prstGeom>
        </p:spPr>
        <p:txBody>
          <a:bodyPr vert="horz" wrap="square" lIns="0" tIns="70485" rIns="0" bIns="0" rtlCol="0">
            <a:spAutoFit/>
          </a:bodyPr>
          <a:lstStyle/>
          <a:p>
            <a:pPr marL="208279" indent="-182880">
              <a:lnSpc>
                <a:spcPct val="100000"/>
              </a:lnSpc>
              <a:spcBef>
                <a:spcPts val="555"/>
              </a:spcBef>
              <a:buClr>
                <a:srgbClr val="FF8500"/>
              </a:buClr>
              <a:buFont typeface="Arial"/>
              <a:buChar char="•"/>
              <a:tabLst>
                <a:tab pos="208279" algn="l"/>
              </a:tabLst>
            </a:pPr>
            <a:r>
              <a:rPr sz="1400" b="1" spc="-5" dirty="0">
                <a:solidFill>
                  <a:srgbClr val="FF0000"/>
                </a:solidFill>
                <a:latin typeface="Carlito"/>
                <a:cs typeface="Carlito"/>
              </a:rPr>
              <a:t>Mesh</a:t>
            </a:r>
            <a:r>
              <a:rPr sz="1400" b="1" spc="10" dirty="0">
                <a:solidFill>
                  <a:srgbClr val="FF0000"/>
                </a:solidFill>
                <a:latin typeface="Carlito"/>
                <a:cs typeface="Carlito"/>
              </a:rPr>
              <a:t> </a:t>
            </a:r>
            <a:r>
              <a:rPr sz="1400" b="1" spc="-25" dirty="0">
                <a:solidFill>
                  <a:srgbClr val="FF0000"/>
                </a:solidFill>
                <a:latin typeface="Carlito"/>
                <a:cs typeface="Carlito"/>
              </a:rPr>
              <a:t>Topology</a:t>
            </a:r>
            <a:endParaRPr sz="1400" dirty="0">
              <a:latin typeface="Carlito"/>
              <a:cs typeface="Carlito"/>
            </a:endParaRPr>
          </a:p>
          <a:p>
            <a:pPr marL="480695" lvl="1" indent="-183515">
              <a:lnSpc>
                <a:spcPct val="100000"/>
              </a:lnSpc>
              <a:spcBef>
                <a:spcPts val="459"/>
              </a:spcBef>
              <a:buClr>
                <a:srgbClr val="FF8500"/>
              </a:buClr>
              <a:buFont typeface="Wingdings"/>
              <a:buChar char=""/>
              <a:tabLst>
                <a:tab pos="481330" algn="l"/>
              </a:tabLst>
            </a:pPr>
            <a:r>
              <a:rPr sz="1400" spc="-25" dirty="0">
                <a:solidFill>
                  <a:srgbClr val="FFFFFF"/>
                </a:solidFill>
                <a:latin typeface="Carlito"/>
                <a:cs typeface="Carlito"/>
              </a:rPr>
              <a:t>Telephone </a:t>
            </a:r>
            <a:r>
              <a:rPr sz="1400" spc="-10" dirty="0">
                <a:solidFill>
                  <a:srgbClr val="FFFFFF"/>
                </a:solidFill>
                <a:latin typeface="Carlito"/>
                <a:cs typeface="Carlito"/>
              </a:rPr>
              <a:t>Regional</a:t>
            </a:r>
            <a:r>
              <a:rPr sz="1400" spc="85" dirty="0">
                <a:solidFill>
                  <a:srgbClr val="FFFFFF"/>
                </a:solidFill>
                <a:latin typeface="Carlito"/>
                <a:cs typeface="Carlito"/>
              </a:rPr>
              <a:t> </a:t>
            </a:r>
            <a:r>
              <a:rPr sz="1400" spc="-10" dirty="0">
                <a:solidFill>
                  <a:srgbClr val="FFFFFF"/>
                </a:solidFill>
                <a:latin typeface="Carlito"/>
                <a:cs typeface="Carlito"/>
              </a:rPr>
              <a:t>office.</a:t>
            </a:r>
            <a:endParaRPr sz="1400" dirty="0">
              <a:latin typeface="Carlito"/>
              <a:cs typeface="Carlito"/>
            </a:endParaRPr>
          </a:p>
          <a:p>
            <a:pPr marL="480695" lvl="1" indent="-183515">
              <a:lnSpc>
                <a:spcPct val="100000"/>
              </a:lnSpc>
              <a:spcBef>
                <a:spcPts val="455"/>
              </a:spcBef>
              <a:buClr>
                <a:srgbClr val="FF8500"/>
              </a:buClr>
              <a:buFont typeface="Wingdings"/>
              <a:buChar char=""/>
              <a:tabLst>
                <a:tab pos="481330" algn="l"/>
              </a:tabLst>
            </a:pPr>
            <a:r>
              <a:rPr sz="1400" spc="-5" dirty="0">
                <a:solidFill>
                  <a:srgbClr val="FFFFFF"/>
                </a:solidFill>
                <a:latin typeface="Carlito"/>
                <a:cs typeface="Carlito"/>
              </a:rPr>
              <a:t>Wide </a:t>
            </a:r>
            <a:r>
              <a:rPr sz="1400" spc="-15" dirty="0">
                <a:solidFill>
                  <a:srgbClr val="FFFFFF"/>
                </a:solidFill>
                <a:latin typeface="Carlito"/>
                <a:cs typeface="Carlito"/>
              </a:rPr>
              <a:t>Area </a:t>
            </a:r>
            <a:r>
              <a:rPr sz="1400" spc="-10" dirty="0">
                <a:solidFill>
                  <a:srgbClr val="FFFFFF"/>
                </a:solidFill>
                <a:latin typeface="Carlito"/>
                <a:cs typeface="Carlito"/>
              </a:rPr>
              <a:t>Network </a:t>
            </a:r>
            <a:r>
              <a:rPr sz="1400" spc="-5" dirty="0">
                <a:solidFill>
                  <a:srgbClr val="FFFFFF"/>
                </a:solidFill>
                <a:latin typeface="Carlito"/>
                <a:cs typeface="Carlito"/>
              </a:rPr>
              <a:t>–</a:t>
            </a:r>
            <a:r>
              <a:rPr sz="1400" spc="40" dirty="0">
                <a:solidFill>
                  <a:srgbClr val="FFFFFF"/>
                </a:solidFill>
                <a:latin typeface="Carlito"/>
                <a:cs typeface="Carlito"/>
              </a:rPr>
              <a:t> </a:t>
            </a:r>
            <a:r>
              <a:rPr sz="1400" spc="-35" dirty="0">
                <a:solidFill>
                  <a:srgbClr val="FFFFFF"/>
                </a:solidFill>
                <a:latin typeface="Carlito"/>
                <a:cs typeface="Carlito"/>
              </a:rPr>
              <a:t>WAN</a:t>
            </a:r>
            <a:endParaRPr sz="1400" dirty="0">
              <a:latin typeface="Carlito"/>
              <a:cs typeface="Carlito"/>
            </a:endParaRPr>
          </a:p>
          <a:p>
            <a:pPr marL="208279" indent="-182880">
              <a:lnSpc>
                <a:spcPct val="100000"/>
              </a:lnSpc>
              <a:spcBef>
                <a:spcPts val="455"/>
              </a:spcBef>
              <a:buClr>
                <a:srgbClr val="FF8500"/>
              </a:buClr>
              <a:buFont typeface="Wingdings"/>
              <a:buChar char=""/>
              <a:tabLst>
                <a:tab pos="208279" algn="l"/>
              </a:tabLst>
            </a:pPr>
            <a:r>
              <a:rPr sz="1400" b="1" spc="-10" dirty="0">
                <a:solidFill>
                  <a:srgbClr val="FF0000"/>
                </a:solidFill>
                <a:latin typeface="Carlito"/>
                <a:cs typeface="Carlito"/>
              </a:rPr>
              <a:t>Star</a:t>
            </a:r>
            <a:r>
              <a:rPr sz="1400" b="1" spc="-5" dirty="0">
                <a:solidFill>
                  <a:srgbClr val="FF0000"/>
                </a:solidFill>
                <a:latin typeface="Carlito"/>
                <a:cs typeface="Carlito"/>
              </a:rPr>
              <a:t> </a:t>
            </a:r>
            <a:r>
              <a:rPr sz="1400" b="1" spc="-25" dirty="0">
                <a:solidFill>
                  <a:srgbClr val="FF0000"/>
                </a:solidFill>
                <a:latin typeface="Carlito"/>
                <a:cs typeface="Carlito"/>
              </a:rPr>
              <a:t>Topology</a:t>
            </a:r>
            <a:endParaRPr sz="1400" dirty="0">
              <a:latin typeface="Carlito"/>
              <a:cs typeface="Carlito"/>
            </a:endParaRPr>
          </a:p>
          <a:p>
            <a:pPr marL="480695" lvl="1" indent="-183515">
              <a:lnSpc>
                <a:spcPct val="100000"/>
              </a:lnSpc>
              <a:spcBef>
                <a:spcPts val="459"/>
              </a:spcBef>
              <a:buClr>
                <a:srgbClr val="FF8500"/>
              </a:buClr>
              <a:buFont typeface="Wingdings"/>
              <a:buChar char=""/>
              <a:tabLst>
                <a:tab pos="481330" algn="l"/>
              </a:tabLst>
            </a:pPr>
            <a:r>
              <a:rPr sz="1400" spc="-10" dirty="0">
                <a:solidFill>
                  <a:srgbClr val="FFFFFF"/>
                </a:solidFill>
                <a:latin typeface="Carlito"/>
                <a:cs typeface="Carlito"/>
              </a:rPr>
              <a:t>Star topology </a:t>
            </a:r>
            <a:r>
              <a:rPr sz="1400" spc="-5" dirty="0">
                <a:solidFill>
                  <a:srgbClr val="FFFFFF"/>
                </a:solidFill>
                <a:latin typeface="Carlito"/>
                <a:cs typeface="Carlito"/>
              </a:rPr>
              <a:t>used in </a:t>
            </a:r>
            <a:r>
              <a:rPr sz="1400" spc="-10" dirty="0">
                <a:solidFill>
                  <a:srgbClr val="FFFFFF"/>
                </a:solidFill>
                <a:latin typeface="Carlito"/>
                <a:cs typeface="Carlito"/>
              </a:rPr>
              <a:t>Local </a:t>
            </a:r>
            <a:r>
              <a:rPr sz="1400" spc="-15" dirty="0">
                <a:solidFill>
                  <a:srgbClr val="FFFFFF"/>
                </a:solidFill>
                <a:latin typeface="Carlito"/>
                <a:cs typeface="Carlito"/>
              </a:rPr>
              <a:t>Area</a:t>
            </a:r>
            <a:r>
              <a:rPr sz="1400" spc="70" dirty="0">
                <a:solidFill>
                  <a:srgbClr val="FFFFFF"/>
                </a:solidFill>
                <a:latin typeface="Carlito"/>
                <a:cs typeface="Carlito"/>
              </a:rPr>
              <a:t> </a:t>
            </a:r>
            <a:r>
              <a:rPr sz="1400" spc="-10" dirty="0">
                <a:solidFill>
                  <a:srgbClr val="FFFFFF"/>
                </a:solidFill>
                <a:latin typeface="Carlito"/>
                <a:cs typeface="Carlito"/>
              </a:rPr>
              <a:t>Networks(LANs).</a:t>
            </a:r>
            <a:endParaRPr sz="1400" dirty="0">
              <a:latin typeface="Carlito"/>
              <a:cs typeface="Carlito"/>
            </a:endParaRPr>
          </a:p>
          <a:p>
            <a:pPr marL="480695" lvl="1" indent="-183515">
              <a:lnSpc>
                <a:spcPct val="100000"/>
              </a:lnSpc>
              <a:spcBef>
                <a:spcPts val="455"/>
              </a:spcBef>
              <a:buClr>
                <a:srgbClr val="FF8500"/>
              </a:buClr>
              <a:buFont typeface="Wingdings"/>
              <a:buChar char=""/>
              <a:tabLst>
                <a:tab pos="481330" algn="l"/>
              </a:tabLst>
            </a:pPr>
            <a:r>
              <a:rPr sz="1400" spc="-10" dirty="0">
                <a:solidFill>
                  <a:srgbClr val="FFFFFF"/>
                </a:solidFill>
                <a:latin typeface="Carlito"/>
                <a:cs typeface="Carlito"/>
              </a:rPr>
              <a:t>High </a:t>
            </a:r>
            <a:r>
              <a:rPr sz="1400" spc="-5" dirty="0">
                <a:solidFill>
                  <a:srgbClr val="FFFFFF"/>
                </a:solidFill>
                <a:latin typeface="Carlito"/>
                <a:cs typeface="Carlito"/>
              </a:rPr>
              <a:t>speed </a:t>
            </a:r>
            <a:r>
              <a:rPr sz="1400" spc="-10" dirty="0">
                <a:solidFill>
                  <a:srgbClr val="FFFFFF"/>
                </a:solidFill>
                <a:latin typeface="Carlito"/>
                <a:cs typeface="Carlito"/>
              </a:rPr>
              <a:t>LAN often </a:t>
            </a:r>
            <a:r>
              <a:rPr sz="1400" spc="-5" dirty="0">
                <a:solidFill>
                  <a:srgbClr val="FFFFFF"/>
                </a:solidFill>
                <a:latin typeface="Carlito"/>
                <a:cs typeface="Carlito"/>
              </a:rPr>
              <a:t>uses</a:t>
            </a:r>
            <a:r>
              <a:rPr sz="1400" spc="60" dirty="0">
                <a:solidFill>
                  <a:srgbClr val="FFFFFF"/>
                </a:solidFill>
                <a:latin typeface="Carlito"/>
                <a:cs typeface="Carlito"/>
              </a:rPr>
              <a:t> </a:t>
            </a:r>
            <a:r>
              <a:rPr sz="1400" spc="-35" dirty="0">
                <a:solidFill>
                  <a:srgbClr val="FFFFFF"/>
                </a:solidFill>
                <a:latin typeface="Carlito"/>
                <a:cs typeface="Carlito"/>
              </a:rPr>
              <a:t>STAR.</a:t>
            </a:r>
            <a:endParaRPr sz="1400" dirty="0">
              <a:latin typeface="Carlito"/>
              <a:cs typeface="Carlito"/>
            </a:endParaRPr>
          </a:p>
          <a:p>
            <a:pPr marL="208279" indent="-182880">
              <a:lnSpc>
                <a:spcPct val="100000"/>
              </a:lnSpc>
              <a:spcBef>
                <a:spcPts val="455"/>
              </a:spcBef>
              <a:buClr>
                <a:srgbClr val="FF8500"/>
              </a:buClr>
              <a:buFont typeface="Wingdings"/>
              <a:buChar char=""/>
              <a:tabLst>
                <a:tab pos="208279" algn="l"/>
              </a:tabLst>
            </a:pPr>
            <a:r>
              <a:rPr sz="1400" b="1" spc="-5" dirty="0">
                <a:solidFill>
                  <a:srgbClr val="FF0000"/>
                </a:solidFill>
                <a:latin typeface="Carlito"/>
                <a:cs typeface="Carlito"/>
              </a:rPr>
              <a:t>Bus</a:t>
            </a:r>
            <a:r>
              <a:rPr sz="1400" b="1" spc="-10" dirty="0">
                <a:solidFill>
                  <a:srgbClr val="FF0000"/>
                </a:solidFill>
                <a:latin typeface="Carlito"/>
                <a:cs typeface="Carlito"/>
              </a:rPr>
              <a:t> </a:t>
            </a:r>
            <a:r>
              <a:rPr sz="1400" b="1" spc="-25" dirty="0">
                <a:solidFill>
                  <a:srgbClr val="FF0000"/>
                </a:solidFill>
                <a:latin typeface="Carlito"/>
                <a:cs typeface="Carlito"/>
              </a:rPr>
              <a:t>Topology</a:t>
            </a:r>
            <a:endParaRPr sz="1400" dirty="0">
              <a:latin typeface="Carlito"/>
              <a:cs typeface="Carlito"/>
            </a:endParaRPr>
          </a:p>
          <a:p>
            <a:pPr marL="480695" lvl="1" indent="-183515">
              <a:lnSpc>
                <a:spcPct val="100000"/>
              </a:lnSpc>
              <a:spcBef>
                <a:spcPts val="459"/>
              </a:spcBef>
              <a:buClr>
                <a:srgbClr val="FF8500"/>
              </a:buClr>
              <a:buFont typeface="Wingdings"/>
              <a:buChar char=""/>
              <a:tabLst>
                <a:tab pos="481330" algn="l"/>
              </a:tabLst>
            </a:pPr>
            <a:r>
              <a:rPr sz="1400" spc="-10" dirty="0">
                <a:solidFill>
                  <a:srgbClr val="FFFFFF"/>
                </a:solidFill>
                <a:latin typeface="Carlito"/>
                <a:cs typeface="Carlito"/>
              </a:rPr>
              <a:t>Most computer</a:t>
            </a:r>
            <a:r>
              <a:rPr sz="1400" spc="10" dirty="0">
                <a:solidFill>
                  <a:srgbClr val="FFFFFF"/>
                </a:solidFill>
                <a:latin typeface="Carlito"/>
                <a:cs typeface="Carlito"/>
              </a:rPr>
              <a:t> </a:t>
            </a:r>
            <a:r>
              <a:rPr sz="1400" spc="-5" dirty="0">
                <a:solidFill>
                  <a:srgbClr val="FFFFFF"/>
                </a:solidFill>
                <a:latin typeface="Carlito"/>
                <a:cs typeface="Carlito"/>
              </a:rPr>
              <a:t>motherboard.</a:t>
            </a:r>
            <a:endParaRPr sz="1400" dirty="0">
              <a:latin typeface="Carlito"/>
              <a:cs typeface="Carlito"/>
            </a:endParaRPr>
          </a:p>
          <a:p>
            <a:pPr marL="208279" indent="-182880">
              <a:lnSpc>
                <a:spcPct val="100000"/>
              </a:lnSpc>
              <a:spcBef>
                <a:spcPts val="455"/>
              </a:spcBef>
              <a:buClr>
                <a:srgbClr val="FF8500"/>
              </a:buClr>
              <a:buFont typeface="Wingdings"/>
              <a:buChar char=""/>
              <a:tabLst>
                <a:tab pos="208279" algn="l"/>
              </a:tabLst>
            </a:pPr>
            <a:r>
              <a:rPr sz="1400" b="1" spc="-5" dirty="0">
                <a:solidFill>
                  <a:srgbClr val="FF0000"/>
                </a:solidFill>
                <a:latin typeface="Carlito"/>
                <a:cs typeface="Carlito"/>
              </a:rPr>
              <a:t>Ring</a:t>
            </a:r>
            <a:r>
              <a:rPr sz="1400" b="1" dirty="0">
                <a:solidFill>
                  <a:srgbClr val="FF0000"/>
                </a:solidFill>
                <a:latin typeface="Carlito"/>
                <a:cs typeface="Carlito"/>
              </a:rPr>
              <a:t> </a:t>
            </a:r>
            <a:r>
              <a:rPr sz="1400" b="1" spc="-25" dirty="0">
                <a:solidFill>
                  <a:srgbClr val="FF0000"/>
                </a:solidFill>
                <a:latin typeface="Carlito"/>
                <a:cs typeface="Carlito"/>
              </a:rPr>
              <a:t>Topology</a:t>
            </a:r>
            <a:endParaRPr sz="1400" dirty="0">
              <a:latin typeface="Carlito"/>
              <a:cs typeface="Carlito"/>
            </a:endParaRPr>
          </a:p>
          <a:p>
            <a:pPr marL="480695" lvl="1" indent="-183515">
              <a:lnSpc>
                <a:spcPct val="100000"/>
              </a:lnSpc>
              <a:spcBef>
                <a:spcPts val="459"/>
              </a:spcBef>
              <a:buClr>
                <a:srgbClr val="FF8500"/>
              </a:buClr>
              <a:buFont typeface="Wingdings"/>
              <a:buChar char=""/>
              <a:tabLst>
                <a:tab pos="481330" algn="l"/>
              </a:tabLst>
            </a:pPr>
            <a:r>
              <a:rPr sz="1400" spc="-5" dirty="0">
                <a:solidFill>
                  <a:srgbClr val="FFFFFF"/>
                </a:solidFill>
                <a:latin typeface="Carlito"/>
                <a:cs typeface="Carlito"/>
              </a:rPr>
              <a:t>Ring </a:t>
            </a:r>
            <a:r>
              <a:rPr sz="1400" spc="-10" dirty="0">
                <a:solidFill>
                  <a:srgbClr val="FFFFFF"/>
                </a:solidFill>
                <a:latin typeface="Carlito"/>
                <a:cs typeface="Carlito"/>
              </a:rPr>
              <a:t>topologies </a:t>
            </a:r>
            <a:r>
              <a:rPr sz="1400" spc="-15" dirty="0">
                <a:solidFill>
                  <a:srgbClr val="FFFFFF"/>
                </a:solidFill>
                <a:latin typeface="Carlito"/>
                <a:cs typeface="Carlito"/>
              </a:rPr>
              <a:t>are found </a:t>
            </a:r>
            <a:r>
              <a:rPr sz="1400" spc="-5" dirty="0">
                <a:solidFill>
                  <a:srgbClr val="FFFFFF"/>
                </a:solidFill>
                <a:latin typeface="Carlito"/>
                <a:cs typeface="Carlito"/>
              </a:rPr>
              <a:t>in </a:t>
            </a:r>
            <a:r>
              <a:rPr sz="1400" spc="-10" dirty="0">
                <a:solidFill>
                  <a:srgbClr val="FFFFFF"/>
                </a:solidFill>
                <a:latin typeface="Carlito"/>
                <a:cs typeface="Carlito"/>
              </a:rPr>
              <a:t>some </a:t>
            </a:r>
            <a:r>
              <a:rPr sz="1400" spc="-15" dirty="0">
                <a:solidFill>
                  <a:srgbClr val="FFFFFF"/>
                </a:solidFill>
                <a:latin typeface="Carlito"/>
                <a:cs typeface="Carlito"/>
              </a:rPr>
              <a:t>office </a:t>
            </a:r>
            <a:r>
              <a:rPr sz="1400" spc="-10" dirty="0">
                <a:solidFill>
                  <a:srgbClr val="FFFFFF"/>
                </a:solidFill>
                <a:latin typeface="Carlito"/>
                <a:cs typeface="Carlito"/>
              </a:rPr>
              <a:t>buildings </a:t>
            </a:r>
            <a:r>
              <a:rPr sz="1400" spc="-5" dirty="0">
                <a:solidFill>
                  <a:srgbClr val="FFFFFF"/>
                </a:solidFill>
                <a:latin typeface="Carlito"/>
                <a:cs typeface="Carlito"/>
              </a:rPr>
              <a:t>or</a:t>
            </a:r>
            <a:r>
              <a:rPr sz="1400" spc="190" dirty="0">
                <a:solidFill>
                  <a:srgbClr val="FFFFFF"/>
                </a:solidFill>
                <a:latin typeface="Carlito"/>
                <a:cs typeface="Carlito"/>
              </a:rPr>
              <a:t> </a:t>
            </a:r>
            <a:r>
              <a:rPr sz="1400" spc="-10" dirty="0">
                <a:solidFill>
                  <a:srgbClr val="FFFFFF"/>
                </a:solidFill>
                <a:latin typeface="Carlito"/>
                <a:cs typeface="Carlito"/>
              </a:rPr>
              <a:t>school</a:t>
            </a:r>
            <a:endParaRPr sz="1400" dirty="0">
              <a:latin typeface="Carlito"/>
              <a:cs typeface="Carlito"/>
            </a:endParaRPr>
          </a:p>
          <a:p>
            <a:pPr marL="480695">
              <a:lnSpc>
                <a:spcPct val="100000"/>
              </a:lnSpc>
            </a:pPr>
            <a:r>
              <a:rPr sz="1400" spc="-5" dirty="0">
                <a:solidFill>
                  <a:srgbClr val="FFFFFF"/>
                </a:solidFill>
                <a:latin typeface="Carlito"/>
                <a:cs typeface="Carlito"/>
              </a:rPr>
              <a:t>campuses.</a:t>
            </a:r>
            <a:endParaRPr sz="1400" dirty="0">
              <a:latin typeface="Carlito"/>
              <a:cs typeface="Carlito"/>
            </a:endParaRPr>
          </a:p>
          <a:p>
            <a:pPr marL="480695" lvl="1" indent="-183515">
              <a:lnSpc>
                <a:spcPct val="100000"/>
              </a:lnSpc>
              <a:spcBef>
                <a:spcPts val="455"/>
              </a:spcBef>
              <a:buClr>
                <a:srgbClr val="FF8500"/>
              </a:buClr>
              <a:buFont typeface="Wingdings"/>
              <a:buChar char=""/>
              <a:tabLst>
                <a:tab pos="481330" algn="l"/>
              </a:tabLst>
            </a:pPr>
            <a:r>
              <a:rPr sz="1400" spc="-45" dirty="0">
                <a:solidFill>
                  <a:srgbClr val="FFFFFF"/>
                </a:solidFill>
                <a:latin typeface="Carlito"/>
                <a:cs typeface="Carlito"/>
              </a:rPr>
              <a:t>Today </a:t>
            </a:r>
            <a:r>
              <a:rPr sz="1400" spc="-10" dirty="0">
                <a:solidFill>
                  <a:srgbClr val="FFFFFF"/>
                </a:solidFill>
                <a:latin typeface="Carlito"/>
                <a:cs typeface="Carlito"/>
              </a:rPr>
              <a:t>high </a:t>
            </a:r>
            <a:r>
              <a:rPr sz="1400" spc="-5" dirty="0">
                <a:solidFill>
                  <a:srgbClr val="FFFFFF"/>
                </a:solidFill>
                <a:latin typeface="Carlito"/>
                <a:cs typeface="Carlito"/>
              </a:rPr>
              <a:t>speed </a:t>
            </a:r>
            <a:r>
              <a:rPr sz="1400" spc="-10" dirty="0">
                <a:solidFill>
                  <a:srgbClr val="FFFFFF"/>
                </a:solidFill>
                <a:latin typeface="Carlito"/>
                <a:cs typeface="Carlito"/>
              </a:rPr>
              <a:t>LANs </a:t>
            </a:r>
            <a:r>
              <a:rPr sz="1400" spc="-5" dirty="0">
                <a:solidFill>
                  <a:srgbClr val="FFFFFF"/>
                </a:solidFill>
                <a:latin typeface="Carlito"/>
                <a:cs typeface="Carlito"/>
              </a:rPr>
              <a:t>made this </a:t>
            </a:r>
            <a:r>
              <a:rPr sz="1400" spc="-10" dirty="0">
                <a:solidFill>
                  <a:srgbClr val="FFFFFF"/>
                </a:solidFill>
                <a:latin typeface="Carlito"/>
                <a:cs typeface="Carlito"/>
              </a:rPr>
              <a:t>topology </a:t>
            </a:r>
            <a:r>
              <a:rPr sz="1400" spc="-5" dirty="0">
                <a:solidFill>
                  <a:srgbClr val="FFFFFF"/>
                </a:solidFill>
                <a:latin typeface="Carlito"/>
                <a:cs typeface="Carlito"/>
              </a:rPr>
              <a:t>less </a:t>
            </a:r>
            <a:r>
              <a:rPr sz="1400" spc="-185" dirty="0" smtClean="0">
                <a:solidFill>
                  <a:srgbClr val="FFFFFF"/>
                </a:solidFill>
                <a:latin typeface="Carlito"/>
                <a:cs typeface="Carlito"/>
              </a:rPr>
              <a:t>popu</a:t>
            </a:r>
            <a:r>
              <a:rPr lang="en-US" sz="1400" spc="-185" dirty="0" smtClean="0">
                <a:solidFill>
                  <a:srgbClr val="FFFFFF"/>
                </a:solidFill>
                <a:latin typeface="Carlito"/>
                <a:cs typeface="Carlito"/>
              </a:rPr>
              <a:t>lar</a:t>
            </a:r>
            <a:endParaRPr sz="1400" baseline="33333" dirty="0">
              <a:latin typeface="Carlito"/>
              <a:cs typeface="Carlito"/>
            </a:endParaRPr>
          </a:p>
        </p:txBody>
      </p:sp>
    </p:spTree>
    <p:extLst>
      <p:ext uri="{BB962C8B-B14F-4D97-AF65-F5344CB8AC3E}">
        <p14:creationId xmlns:p14="http://schemas.microsoft.com/office/powerpoint/2010/main" val="37660287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222326"/>
            <a:ext cx="7859395" cy="635000"/>
          </a:xfrm>
          <a:prstGeom prst="rect">
            <a:avLst/>
          </a:prstGeom>
        </p:spPr>
        <p:txBody>
          <a:bodyPr vert="horz" wrap="square" lIns="0" tIns="12065" rIns="0" bIns="0" rtlCol="0">
            <a:spAutoFit/>
          </a:bodyPr>
          <a:lstStyle/>
          <a:p>
            <a:pPr marL="12700">
              <a:lnSpc>
                <a:spcPct val="100000"/>
              </a:lnSpc>
              <a:spcBef>
                <a:spcPts val="95"/>
              </a:spcBef>
            </a:pPr>
            <a:r>
              <a:rPr spc="-15" dirty="0"/>
              <a:t>Considerations </a:t>
            </a:r>
            <a:r>
              <a:rPr spc="-25" dirty="0"/>
              <a:t>for </a:t>
            </a:r>
            <a:r>
              <a:rPr spc="-10" dirty="0"/>
              <a:t>choosing</a:t>
            </a:r>
            <a:r>
              <a:rPr spc="120" dirty="0"/>
              <a:t> </a:t>
            </a:r>
            <a:r>
              <a:rPr spc="-10" dirty="0"/>
              <a:t>topology</a:t>
            </a:r>
          </a:p>
        </p:txBody>
      </p:sp>
      <p:sp>
        <p:nvSpPr>
          <p:cNvPr id="3" name="object 3"/>
          <p:cNvSpPr txBox="1"/>
          <p:nvPr/>
        </p:nvSpPr>
        <p:spPr>
          <a:xfrm>
            <a:off x="1039164" y="895705"/>
            <a:ext cx="7112634" cy="3562350"/>
          </a:xfrm>
          <a:prstGeom prst="rect">
            <a:avLst/>
          </a:prstGeom>
        </p:spPr>
        <p:txBody>
          <a:bodyPr vert="horz" wrap="square" lIns="0" tIns="73660" rIns="0" bIns="0" rtlCol="0">
            <a:spAutoFit/>
          </a:bodyPr>
          <a:lstStyle/>
          <a:p>
            <a:pPr marL="195580" indent="-182880">
              <a:lnSpc>
                <a:spcPct val="100000"/>
              </a:lnSpc>
              <a:spcBef>
                <a:spcPts val="580"/>
              </a:spcBef>
              <a:buClr>
                <a:srgbClr val="FF8500"/>
              </a:buClr>
              <a:buFont typeface="Arial"/>
              <a:buChar char="•"/>
              <a:tabLst>
                <a:tab pos="195580" algn="l"/>
              </a:tabLst>
            </a:pPr>
            <a:r>
              <a:rPr sz="2000" spc="-5" dirty="0">
                <a:solidFill>
                  <a:srgbClr val="FF0000"/>
                </a:solidFill>
                <a:latin typeface="Carlito"/>
                <a:cs typeface="Carlito"/>
              </a:rPr>
              <a:t>Money</a:t>
            </a:r>
            <a:endParaRPr sz="2000">
              <a:latin typeface="Carlito"/>
              <a:cs typeface="Carlito"/>
            </a:endParaRPr>
          </a:p>
          <a:p>
            <a:pPr marL="467995" lvl="1" indent="-183515">
              <a:lnSpc>
                <a:spcPct val="100000"/>
              </a:lnSpc>
              <a:spcBef>
                <a:spcPts val="480"/>
              </a:spcBef>
              <a:buClr>
                <a:srgbClr val="FF8500"/>
              </a:buClr>
              <a:buFont typeface="Arial"/>
              <a:buChar char="•"/>
              <a:tabLst>
                <a:tab pos="468630" algn="l"/>
              </a:tabLst>
            </a:pPr>
            <a:r>
              <a:rPr sz="2000" dirty="0">
                <a:solidFill>
                  <a:srgbClr val="FFFFFF"/>
                </a:solidFill>
                <a:latin typeface="Carlito"/>
                <a:cs typeface="Carlito"/>
              </a:rPr>
              <a:t>Bus n/w </a:t>
            </a:r>
            <a:r>
              <a:rPr sz="2000" spc="-15" dirty="0">
                <a:solidFill>
                  <a:srgbClr val="FFFFFF"/>
                </a:solidFill>
                <a:latin typeface="Carlito"/>
                <a:cs typeface="Carlito"/>
              </a:rPr>
              <a:t>may </a:t>
            </a:r>
            <a:r>
              <a:rPr sz="2000" dirty="0">
                <a:solidFill>
                  <a:srgbClr val="FFFFFF"/>
                </a:solidFill>
                <a:latin typeface="Carlito"/>
                <a:cs typeface="Carlito"/>
              </a:rPr>
              <a:t>be the </a:t>
            </a:r>
            <a:r>
              <a:rPr sz="2000" spc="-10" dirty="0">
                <a:solidFill>
                  <a:srgbClr val="FFFFFF"/>
                </a:solidFill>
                <a:latin typeface="Carlito"/>
                <a:cs typeface="Carlito"/>
              </a:rPr>
              <a:t>least expensive </a:t>
            </a:r>
            <a:r>
              <a:rPr sz="2000" spc="-25" dirty="0">
                <a:solidFill>
                  <a:srgbClr val="FFFFFF"/>
                </a:solidFill>
                <a:latin typeface="Carlito"/>
                <a:cs typeface="Carlito"/>
              </a:rPr>
              <a:t>way </a:t>
            </a:r>
            <a:r>
              <a:rPr sz="2000" spc="-15" dirty="0">
                <a:solidFill>
                  <a:srgbClr val="FFFFFF"/>
                </a:solidFill>
                <a:latin typeface="Carlito"/>
                <a:cs typeface="Carlito"/>
              </a:rPr>
              <a:t>to </a:t>
            </a:r>
            <a:r>
              <a:rPr sz="2000" spc="-10" dirty="0">
                <a:solidFill>
                  <a:srgbClr val="FFFFFF"/>
                </a:solidFill>
                <a:latin typeface="Carlito"/>
                <a:cs typeface="Carlito"/>
              </a:rPr>
              <a:t>install </a:t>
            </a:r>
            <a:r>
              <a:rPr sz="2000" dirty="0">
                <a:solidFill>
                  <a:srgbClr val="FFFFFF"/>
                </a:solidFill>
                <a:latin typeface="Carlito"/>
                <a:cs typeface="Carlito"/>
              </a:rPr>
              <a:t>a</a:t>
            </a:r>
            <a:r>
              <a:rPr sz="2000" spc="85" dirty="0">
                <a:solidFill>
                  <a:srgbClr val="FFFFFF"/>
                </a:solidFill>
                <a:latin typeface="Carlito"/>
                <a:cs typeface="Carlito"/>
              </a:rPr>
              <a:t> </a:t>
            </a:r>
            <a:r>
              <a:rPr sz="2000" spc="-35" dirty="0">
                <a:solidFill>
                  <a:srgbClr val="FFFFFF"/>
                </a:solidFill>
                <a:latin typeface="Carlito"/>
                <a:cs typeface="Carlito"/>
              </a:rPr>
              <a:t>n/w.</a:t>
            </a:r>
            <a:endParaRPr sz="2000">
              <a:latin typeface="Carlito"/>
              <a:cs typeface="Carlito"/>
            </a:endParaRPr>
          </a:p>
          <a:p>
            <a:pPr marL="195580" indent="-182880">
              <a:lnSpc>
                <a:spcPct val="100000"/>
              </a:lnSpc>
              <a:spcBef>
                <a:spcPts val="480"/>
              </a:spcBef>
              <a:buClr>
                <a:srgbClr val="FF8500"/>
              </a:buClr>
              <a:buFont typeface="Arial"/>
              <a:buChar char="•"/>
              <a:tabLst>
                <a:tab pos="195580" algn="l"/>
              </a:tabLst>
            </a:pPr>
            <a:r>
              <a:rPr sz="2000" spc="-5" dirty="0">
                <a:solidFill>
                  <a:srgbClr val="FF0000"/>
                </a:solidFill>
                <a:latin typeface="Carlito"/>
                <a:cs typeface="Carlito"/>
              </a:rPr>
              <a:t>Length</a:t>
            </a:r>
            <a:r>
              <a:rPr sz="2000" spc="-5" dirty="0">
                <a:solidFill>
                  <a:srgbClr val="FFFFFF"/>
                </a:solidFill>
                <a:latin typeface="Carlito"/>
                <a:cs typeface="Carlito"/>
              </a:rPr>
              <a:t>-of cable</a:t>
            </a:r>
            <a:r>
              <a:rPr sz="2000" spc="-20" dirty="0">
                <a:solidFill>
                  <a:srgbClr val="FFFFFF"/>
                </a:solidFill>
                <a:latin typeface="Carlito"/>
                <a:cs typeface="Carlito"/>
              </a:rPr>
              <a:t> </a:t>
            </a:r>
            <a:r>
              <a:rPr sz="2000" spc="-5" dirty="0">
                <a:solidFill>
                  <a:srgbClr val="FFFFFF"/>
                </a:solidFill>
                <a:latin typeface="Carlito"/>
                <a:cs typeface="Carlito"/>
              </a:rPr>
              <a:t>needed</a:t>
            </a:r>
            <a:endParaRPr sz="2000">
              <a:latin typeface="Carlito"/>
              <a:cs typeface="Carlito"/>
            </a:endParaRPr>
          </a:p>
          <a:p>
            <a:pPr marL="467995" lvl="1" indent="-183515">
              <a:lnSpc>
                <a:spcPct val="100000"/>
              </a:lnSpc>
              <a:spcBef>
                <a:spcPts val="480"/>
              </a:spcBef>
              <a:buClr>
                <a:srgbClr val="FF8500"/>
              </a:buClr>
              <a:buFont typeface="Arial"/>
              <a:buChar char="•"/>
              <a:tabLst>
                <a:tab pos="468630" algn="l"/>
              </a:tabLst>
            </a:pPr>
            <a:r>
              <a:rPr sz="2000" spc="-5" dirty="0">
                <a:solidFill>
                  <a:srgbClr val="FFFFFF"/>
                </a:solidFill>
                <a:latin typeface="Carlito"/>
                <a:cs typeface="Carlito"/>
              </a:rPr>
              <a:t>The linear </a:t>
            </a:r>
            <a:r>
              <a:rPr sz="2000" dirty="0">
                <a:solidFill>
                  <a:srgbClr val="FFFFFF"/>
                </a:solidFill>
                <a:latin typeface="Carlito"/>
                <a:cs typeface="Carlito"/>
              </a:rPr>
              <a:t>bus n/w </a:t>
            </a:r>
            <a:r>
              <a:rPr sz="2000" spc="-5" dirty="0">
                <a:solidFill>
                  <a:srgbClr val="FFFFFF"/>
                </a:solidFill>
                <a:latin typeface="Carlito"/>
                <a:cs typeface="Carlito"/>
              </a:rPr>
              <a:t>uses </a:t>
            </a:r>
            <a:r>
              <a:rPr sz="2000" spc="-10" dirty="0">
                <a:solidFill>
                  <a:srgbClr val="FFFFFF"/>
                </a:solidFill>
                <a:latin typeface="Carlito"/>
                <a:cs typeface="Carlito"/>
              </a:rPr>
              <a:t>shorter </a:t>
            </a:r>
            <a:r>
              <a:rPr sz="2000" spc="-5" dirty="0">
                <a:solidFill>
                  <a:srgbClr val="FFFFFF"/>
                </a:solidFill>
                <a:latin typeface="Carlito"/>
                <a:cs typeface="Carlito"/>
              </a:rPr>
              <a:t>lengths of</a:t>
            </a:r>
            <a:r>
              <a:rPr sz="2000" spc="10" dirty="0">
                <a:solidFill>
                  <a:srgbClr val="FFFFFF"/>
                </a:solidFill>
                <a:latin typeface="Carlito"/>
                <a:cs typeface="Carlito"/>
              </a:rPr>
              <a:t> </a:t>
            </a:r>
            <a:r>
              <a:rPr sz="2000" spc="-5" dirty="0">
                <a:solidFill>
                  <a:srgbClr val="FFFFFF"/>
                </a:solidFill>
                <a:latin typeface="Carlito"/>
                <a:cs typeface="Carlito"/>
              </a:rPr>
              <a:t>cable.</a:t>
            </a:r>
            <a:endParaRPr sz="2000">
              <a:latin typeface="Carlito"/>
              <a:cs typeface="Carlito"/>
            </a:endParaRPr>
          </a:p>
          <a:p>
            <a:pPr marL="195580" indent="-182880">
              <a:lnSpc>
                <a:spcPct val="100000"/>
              </a:lnSpc>
              <a:spcBef>
                <a:spcPts val="484"/>
              </a:spcBef>
              <a:buClr>
                <a:srgbClr val="FF8500"/>
              </a:buClr>
              <a:buFont typeface="Arial"/>
              <a:buChar char="•"/>
              <a:tabLst>
                <a:tab pos="195580" algn="l"/>
              </a:tabLst>
            </a:pPr>
            <a:r>
              <a:rPr sz="2000" spc="-5" dirty="0">
                <a:solidFill>
                  <a:srgbClr val="FF0000"/>
                </a:solidFill>
                <a:latin typeface="Carlito"/>
                <a:cs typeface="Carlito"/>
              </a:rPr>
              <a:t>Future</a:t>
            </a:r>
            <a:r>
              <a:rPr sz="2000" spc="-15" dirty="0">
                <a:solidFill>
                  <a:srgbClr val="FF0000"/>
                </a:solidFill>
                <a:latin typeface="Carlito"/>
                <a:cs typeface="Carlito"/>
              </a:rPr>
              <a:t> </a:t>
            </a:r>
            <a:r>
              <a:rPr sz="2000" spc="-10" dirty="0">
                <a:solidFill>
                  <a:srgbClr val="FF0000"/>
                </a:solidFill>
                <a:latin typeface="Carlito"/>
                <a:cs typeface="Carlito"/>
              </a:rPr>
              <a:t>growth</a:t>
            </a:r>
            <a:endParaRPr sz="2000">
              <a:latin typeface="Carlito"/>
              <a:cs typeface="Carlito"/>
            </a:endParaRPr>
          </a:p>
          <a:p>
            <a:pPr marL="467995" marR="5080" lvl="1" indent="-182880">
              <a:lnSpc>
                <a:spcPct val="100000"/>
              </a:lnSpc>
              <a:spcBef>
                <a:spcPts val="480"/>
              </a:spcBef>
              <a:buClr>
                <a:srgbClr val="FF8500"/>
              </a:buClr>
              <a:buFont typeface="Arial"/>
              <a:buChar char="•"/>
              <a:tabLst>
                <a:tab pos="468630" algn="l"/>
              </a:tabLst>
            </a:pPr>
            <a:r>
              <a:rPr sz="2000" dirty="0">
                <a:solidFill>
                  <a:srgbClr val="FFFFFF"/>
                </a:solidFill>
                <a:latin typeface="Carlito"/>
                <a:cs typeface="Carlito"/>
              </a:rPr>
              <a:t>With </a:t>
            </a:r>
            <a:r>
              <a:rPr sz="2000" spc="-15" dirty="0">
                <a:solidFill>
                  <a:srgbClr val="FFFFFF"/>
                </a:solidFill>
                <a:latin typeface="Carlito"/>
                <a:cs typeface="Carlito"/>
              </a:rPr>
              <a:t>star </a:t>
            </a:r>
            <a:r>
              <a:rPr sz="2000" spc="-25" dirty="0">
                <a:solidFill>
                  <a:srgbClr val="FFFFFF"/>
                </a:solidFill>
                <a:latin typeface="Carlito"/>
                <a:cs typeface="Carlito"/>
              </a:rPr>
              <a:t>topology, </a:t>
            </a:r>
            <a:r>
              <a:rPr sz="2000" spc="-10" dirty="0">
                <a:solidFill>
                  <a:srgbClr val="FFFFFF"/>
                </a:solidFill>
                <a:latin typeface="Carlito"/>
                <a:cs typeface="Carlito"/>
              </a:rPr>
              <a:t>expending </a:t>
            </a:r>
            <a:r>
              <a:rPr sz="2000" dirty="0">
                <a:solidFill>
                  <a:srgbClr val="FFFFFF"/>
                </a:solidFill>
                <a:latin typeface="Carlito"/>
                <a:cs typeface="Carlito"/>
              </a:rPr>
              <a:t>a </a:t>
            </a:r>
            <a:r>
              <a:rPr sz="2000" spc="-5" dirty="0">
                <a:solidFill>
                  <a:srgbClr val="FFFFFF"/>
                </a:solidFill>
                <a:latin typeface="Carlito"/>
                <a:cs typeface="Carlito"/>
              </a:rPr>
              <a:t>n/w is </a:t>
            </a:r>
            <a:r>
              <a:rPr sz="2000" dirty="0">
                <a:solidFill>
                  <a:srgbClr val="FFFFFF"/>
                </a:solidFill>
                <a:latin typeface="Carlito"/>
                <a:cs typeface="Carlito"/>
              </a:rPr>
              <a:t>easily </a:t>
            </a:r>
            <a:r>
              <a:rPr sz="2000" spc="-5" dirty="0">
                <a:solidFill>
                  <a:srgbClr val="FFFFFF"/>
                </a:solidFill>
                <a:latin typeface="Carlito"/>
                <a:cs typeface="Carlito"/>
              </a:rPr>
              <a:t>done </a:t>
            </a:r>
            <a:r>
              <a:rPr sz="2000" spc="-15" dirty="0">
                <a:solidFill>
                  <a:srgbClr val="FFFFFF"/>
                </a:solidFill>
                <a:latin typeface="Carlito"/>
                <a:cs typeface="Carlito"/>
              </a:rPr>
              <a:t>by </a:t>
            </a:r>
            <a:r>
              <a:rPr sz="2000" spc="-5" dirty="0">
                <a:solidFill>
                  <a:srgbClr val="FFFFFF"/>
                </a:solidFill>
                <a:latin typeface="Carlito"/>
                <a:cs typeface="Carlito"/>
              </a:rPr>
              <a:t>adding  </a:t>
            </a:r>
            <a:r>
              <a:rPr sz="2000" dirty="0">
                <a:solidFill>
                  <a:srgbClr val="FFFFFF"/>
                </a:solidFill>
                <a:latin typeface="Carlito"/>
                <a:cs typeface="Carlito"/>
              </a:rPr>
              <a:t>another</a:t>
            </a:r>
            <a:r>
              <a:rPr sz="2000" spc="-20" dirty="0">
                <a:solidFill>
                  <a:srgbClr val="FFFFFF"/>
                </a:solidFill>
                <a:latin typeface="Carlito"/>
                <a:cs typeface="Carlito"/>
              </a:rPr>
              <a:t> </a:t>
            </a:r>
            <a:r>
              <a:rPr sz="2000" spc="-5" dirty="0">
                <a:solidFill>
                  <a:srgbClr val="FFFFFF"/>
                </a:solidFill>
                <a:latin typeface="Carlito"/>
                <a:cs typeface="Carlito"/>
              </a:rPr>
              <a:t>devices.</a:t>
            </a:r>
            <a:endParaRPr sz="2000">
              <a:latin typeface="Carlito"/>
              <a:cs typeface="Carlito"/>
            </a:endParaRPr>
          </a:p>
          <a:p>
            <a:pPr marL="195580" indent="-182880">
              <a:lnSpc>
                <a:spcPct val="100000"/>
              </a:lnSpc>
              <a:spcBef>
                <a:spcPts val="480"/>
              </a:spcBef>
              <a:buClr>
                <a:srgbClr val="FF8500"/>
              </a:buClr>
              <a:buFont typeface="Arial"/>
              <a:buChar char="•"/>
              <a:tabLst>
                <a:tab pos="195580" algn="l"/>
              </a:tabLst>
            </a:pPr>
            <a:r>
              <a:rPr sz="2000" spc="-5" dirty="0">
                <a:solidFill>
                  <a:srgbClr val="FF0000"/>
                </a:solidFill>
                <a:latin typeface="Carlito"/>
                <a:cs typeface="Carlito"/>
              </a:rPr>
              <a:t>Cable </a:t>
            </a:r>
            <a:r>
              <a:rPr sz="2000" dirty="0">
                <a:solidFill>
                  <a:srgbClr val="FF0000"/>
                </a:solidFill>
                <a:latin typeface="Carlito"/>
                <a:cs typeface="Carlito"/>
              </a:rPr>
              <a:t>type</a:t>
            </a:r>
            <a:endParaRPr sz="2000">
              <a:latin typeface="Carlito"/>
              <a:cs typeface="Carlito"/>
            </a:endParaRPr>
          </a:p>
          <a:p>
            <a:pPr marL="467995" marR="6350" lvl="1" indent="-182880">
              <a:lnSpc>
                <a:spcPct val="100000"/>
              </a:lnSpc>
              <a:spcBef>
                <a:spcPts val="480"/>
              </a:spcBef>
              <a:buClr>
                <a:srgbClr val="FF8500"/>
              </a:buClr>
              <a:buFont typeface="Arial"/>
              <a:buChar char="•"/>
              <a:tabLst>
                <a:tab pos="468630" algn="l"/>
              </a:tabLst>
            </a:pPr>
            <a:r>
              <a:rPr sz="2000" spc="-10" dirty="0">
                <a:solidFill>
                  <a:srgbClr val="FFFFFF"/>
                </a:solidFill>
                <a:latin typeface="Carlito"/>
                <a:cs typeface="Carlito"/>
              </a:rPr>
              <a:t>Most </a:t>
            </a:r>
            <a:r>
              <a:rPr sz="2000" spc="-5" dirty="0">
                <a:solidFill>
                  <a:srgbClr val="FFFFFF"/>
                </a:solidFill>
                <a:latin typeface="Carlito"/>
                <a:cs typeface="Carlito"/>
              </a:rPr>
              <a:t>common used cable in commercial </a:t>
            </a:r>
            <a:r>
              <a:rPr sz="2000" spc="-10" dirty="0">
                <a:solidFill>
                  <a:srgbClr val="FFFFFF"/>
                </a:solidFill>
                <a:latin typeface="Carlito"/>
                <a:cs typeface="Carlito"/>
              </a:rPr>
              <a:t>organization </a:t>
            </a:r>
            <a:r>
              <a:rPr sz="2000" spc="-5" dirty="0">
                <a:solidFill>
                  <a:srgbClr val="FFFFFF"/>
                </a:solidFill>
                <a:latin typeface="Carlito"/>
                <a:cs typeface="Carlito"/>
              </a:rPr>
              <a:t>is twisted  </a:t>
            </a:r>
            <a:r>
              <a:rPr sz="2000" spc="-45" dirty="0">
                <a:solidFill>
                  <a:srgbClr val="FFFFFF"/>
                </a:solidFill>
                <a:latin typeface="Carlito"/>
                <a:cs typeface="Carlito"/>
              </a:rPr>
              <a:t>pair. </a:t>
            </a:r>
            <a:r>
              <a:rPr sz="2000" dirty="0">
                <a:solidFill>
                  <a:srgbClr val="FFFFFF"/>
                </a:solidFill>
                <a:latin typeface="Carlito"/>
                <a:cs typeface="Carlito"/>
              </a:rPr>
              <a:t>which </a:t>
            </a:r>
            <a:r>
              <a:rPr sz="2000" spc="-10" dirty="0">
                <a:solidFill>
                  <a:srgbClr val="FFFFFF"/>
                </a:solidFill>
                <a:latin typeface="Carlito"/>
                <a:cs typeface="Carlito"/>
              </a:rPr>
              <a:t>often </a:t>
            </a:r>
            <a:r>
              <a:rPr sz="2000" spc="-5" dirty="0">
                <a:solidFill>
                  <a:srgbClr val="FFFFFF"/>
                </a:solidFill>
                <a:latin typeface="Carlito"/>
                <a:cs typeface="Carlito"/>
              </a:rPr>
              <a:t>used with </a:t>
            </a:r>
            <a:r>
              <a:rPr sz="2000" spc="-15" dirty="0">
                <a:solidFill>
                  <a:srgbClr val="FFFFFF"/>
                </a:solidFill>
                <a:latin typeface="Carlito"/>
                <a:cs typeface="Carlito"/>
              </a:rPr>
              <a:t>star</a:t>
            </a:r>
            <a:r>
              <a:rPr sz="2000" spc="55" dirty="0">
                <a:solidFill>
                  <a:srgbClr val="FFFFFF"/>
                </a:solidFill>
                <a:latin typeface="Carlito"/>
                <a:cs typeface="Carlito"/>
              </a:rPr>
              <a:t> </a:t>
            </a:r>
            <a:r>
              <a:rPr sz="2000" spc="-5" dirty="0">
                <a:solidFill>
                  <a:srgbClr val="FFFFFF"/>
                </a:solidFill>
                <a:latin typeface="Carlito"/>
                <a:cs typeface="Carlito"/>
              </a:rPr>
              <a:t>topologies.</a:t>
            </a:r>
            <a:endParaRPr sz="2000">
              <a:latin typeface="Carlito"/>
              <a:cs typeface="Carlito"/>
            </a:endParaRPr>
          </a:p>
        </p:txBody>
      </p:sp>
    </p:spTree>
    <p:extLst>
      <p:ext uri="{BB962C8B-B14F-4D97-AF65-F5344CB8AC3E}">
        <p14:creationId xmlns:p14="http://schemas.microsoft.com/office/powerpoint/2010/main" val="25778501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8794" y="214296"/>
            <a:ext cx="4786346" cy="914399"/>
          </a:xfrm>
        </p:spPr>
        <p:txBody>
          <a:bodyPr>
            <a:normAutofit/>
          </a:bodyPr>
          <a:lstStyle/>
          <a:p>
            <a:r>
              <a:rPr lang="en-IN" dirty="0" smtClean="0"/>
              <a:t> Network Categories</a:t>
            </a:r>
            <a:endParaRPr lang="en-IN" dirty="0"/>
          </a:p>
        </p:txBody>
      </p:sp>
      <p:sp>
        <p:nvSpPr>
          <p:cNvPr id="5" name="Footer Placeholder 4"/>
          <p:cNvSpPr>
            <a:spLocks noGrp="1"/>
          </p:cNvSpPr>
          <p:nvPr>
            <p:ph type="ftr" sz="quarter" idx="11"/>
          </p:nvPr>
        </p:nvSpPr>
        <p:spPr/>
        <p:txBody>
          <a:bodyPr/>
          <a:lstStyle/>
          <a:p>
            <a:r>
              <a:rPr lang="en-US" smtClean="0"/>
              <a:t>Dr.S.L.Jayalakshmi,VIT,Chennai</a:t>
            </a:r>
            <a:endParaRPr lang="en-US" dirty="0"/>
          </a:p>
        </p:txBody>
      </p:sp>
      <p:pic>
        <p:nvPicPr>
          <p:cNvPr id="3075" name="Picture 3" descr="C:\Users\Dell\Desktop\category.png"/>
          <p:cNvPicPr>
            <a:picLocks noChangeAspect="1" noChangeArrowheads="1"/>
          </p:cNvPicPr>
          <p:nvPr/>
        </p:nvPicPr>
        <p:blipFill>
          <a:blip r:embed="rId3"/>
          <a:srcRect/>
          <a:stretch>
            <a:fillRect/>
          </a:stretch>
        </p:blipFill>
        <p:spPr bwMode="auto">
          <a:xfrm>
            <a:off x="1928794" y="1071552"/>
            <a:ext cx="4762500" cy="3810000"/>
          </a:xfrm>
          <a:prstGeom prst="rect">
            <a:avLst/>
          </a:prstGeom>
          <a:noFill/>
        </p:spPr>
      </p:pic>
      <p:sp>
        <p:nvSpPr>
          <p:cNvPr id="3" name="Slide Number Placeholder 2"/>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635705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133351"/>
            <a:ext cx="7786742" cy="566191"/>
          </a:xfrm>
        </p:spPr>
        <p:txBody>
          <a:bodyPr>
            <a:normAutofit fontScale="90000"/>
          </a:bodyPr>
          <a:lstStyle/>
          <a:p>
            <a:pPr algn="ctr"/>
            <a:r>
              <a:rPr lang="en-IN" dirty="0" smtClean="0"/>
              <a:t> Local Area Network</a:t>
            </a:r>
            <a:endParaRPr lang="en-IN" dirty="0"/>
          </a:p>
        </p:txBody>
      </p:sp>
      <p:sp>
        <p:nvSpPr>
          <p:cNvPr id="3" name="Content Placeholder 2"/>
          <p:cNvSpPr>
            <a:spLocks noGrp="1"/>
          </p:cNvSpPr>
          <p:nvPr>
            <p:ph idx="1"/>
          </p:nvPr>
        </p:nvSpPr>
        <p:spPr>
          <a:xfrm>
            <a:off x="539552" y="868989"/>
            <a:ext cx="8115328" cy="3680222"/>
          </a:xfrm>
        </p:spPr>
        <p:txBody>
          <a:bodyPr/>
          <a:lstStyle/>
          <a:p>
            <a:pPr algn="just"/>
            <a:r>
              <a:rPr lang="en-US" altLang="en-US" sz="1800" dirty="0"/>
              <a:t>P</a:t>
            </a:r>
            <a:r>
              <a:rPr lang="en-US" altLang="en-US" sz="1800" dirty="0" smtClean="0"/>
              <a:t>rivately-owned networks within a single building or campus of up to a few kilometers in size.</a:t>
            </a:r>
          </a:p>
          <a:p>
            <a:pPr marL="195580" marR="154305">
              <a:spcBef>
                <a:spcPts val="105"/>
              </a:spcBef>
              <a:buClr>
                <a:srgbClr val="FF8500"/>
              </a:buClr>
              <a:buFont typeface="Wingdings"/>
              <a:buChar char=""/>
              <a:tabLst>
                <a:tab pos="195580" algn="l"/>
              </a:tabLst>
            </a:pPr>
            <a:r>
              <a:rPr lang="en-US" sz="1800" spc="-5" dirty="0">
                <a:solidFill>
                  <a:srgbClr val="FFFFFF"/>
                </a:solidFill>
                <a:cs typeface="Carlito"/>
              </a:rPr>
              <a:t>The </a:t>
            </a:r>
            <a:r>
              <a:rPr lang="en-US" sz="1800" spc="-10" dirty="0">
                <a:solidFill>
                  <a:srgbClr val="FFFFFF"/>
                </a:solidFill>
                <a:cs typeface="Carlito"/>
              </a:rPr>
              <a:t>network </a:t>
            </a:r>
            <a:r>
              <a:rPr lang="en-US" sz="1800" spc="-5" dirty="0">
                <a:solidFill>
                  <a:srgbClr val="FFFFFF"/>
                </a:solidFill>
                <a:cs typeface="Carlito"/>
              </a:rPr>
              <a:t>can be </a:t>
            </a:r>
            <a:r>
              <a:rPr lang="en-US" sz="1800" spc="-15" dirty="0">
                <a:solidFill>
                  <a:srgbClr val="FFFFFF"/>
                </a:solidFill>
                <a:cs typeface="Carlito"/>
              </a:rPr>
              <a:t>categorized </a:t>
            </a:r>
            <a:r>
              <a:rPr lang="en-US" sz="1800" dirty="0">
                <a:solidFill>
                  <a:srgbClr val="FFFFFF"/>
                </a:solidFill>
                <a:cs typeface="Carlito"/>
              </a:rPr>
              <a:t>based </a:t>
            </a:r>
            <a:r>
              <a:rPr lang="en-US" sz="1800" spc="-5" dirty="0">
                <a:solidFill>
                  <a:srgbClr val="FFFFFF"/>
                </a:solidFill>
                <a:cs typeface="Carlito"/>
              </a:rPr>
              <a:t>on </a:t>
            </a:r>
            <a:r>
              <a:rPr lang="en-US" sz="1800" dirty="0">
                <a:solidFill>
                  <a:srgbClr val="FFFFFF"/>
                </a:solidFill>
                <a:cs typeface="Carlito"/>
              </a:rPr>
              <a:t>its </a:t>
            </a:r>
            <a:r>
              <a:rPr lang="en-US" sz="1800" spc="-15" dirty="0">
                <a:solidFill>
                  <a:srgbClr val="FFFFFF"/>
                </a:solidFill>
                <a:cs typeface="Carlito"/>
              </a:rPr>
              <a:t>size, </a:t>
            </a:r>
            <a:r>
              <a:rPr lang="en-US" sz="1800" dirty="0">
                <a:solidFill>
                  <a:srgbClr val="FFFFFF"/>
                </a:solidFill>
                <a:cs typeface="Carlito"/>
              </a:rPr>
              <a:t>its </a:t>
            </a:r>
            <a:r>
              <a:rPr lang="en-US" sz="1800" spc="-10" dirty="0">
                <a:solidFill>
                  <a:srgbClr val="FFFFFF"/>
                </a:solidFill>
                <a:cs typeface="Carlito"/>
              </a:rPr>
              <a:t>ownership,  </a:t>
            </a:r>
            <a:r>
              <a:rPr lang="en-US" sz="1800" dirty="0">
                <a:solidFill>
                  <a:srgbClr val="FFFFFF"/>
                </a:solidFill>
                <a:cs typeface="Carlito"/>
              </a:rPr>
              <a:t>the </a:t>
            </a:r>
            <a:r>
              <a:rPr lang="en-US" sz="1800" spc="-5" dirty="0">
                <a:solidFill>
                  <a:srgbClr val="FFFFFF"/>
                </a:solidFill>
                <a:cs typeface="Carlito"/>
              </a:rPr>
              <a:t>distance </a:t>
            </a:r>
            <a:r>
              <a:rPr lang="en-US" sz="1800" dirty="0">
                <a:solidFill>
                  <a:srgbClr val="FFFFFF"/>
                </a:solidFill>
                <a:cs typeface="Carlito"/>
              </a:rPr>
              <a:t>it </a:t>
            </a:r>
            <a:r>
              <a:rPr lang="en-US" sz="1800" spc="-15" dirty="0">
                <a:solidFill>
                  <a:srgbClr val="FFFFFF"/>
                </a:solidFill>
                <a:cs typeface="Carlito"/>
              </a:rPr>
              <a:t>covers, </a:t>
            </a:r>
            <a:r>
              <a:rPr lang="en-US" sz="1800" dirty="0">
                <a:solidFill>
                  <a:srgbClr val="FFFFFF"/>
                </a:solidFill>
                <a:cs typeface="Carlito"/>
              </a:rPr>
              <a:t>and </a:t>
            </a:r>
            <a:r>
              <a:rPr lang="en-US" sz="1800" spc="-5" dirty="0">
                <a:solidFill>
                  <a:srgbClr val="FFFFFF"/>
                </a:solidFill>
                <a:cs typeface="Carlito"/>
              </a:rPr>
              <a:t>its </a:t>
            </a:r>
            <a:r>
              <a:rPr lang="en-US" sz="1800" spc="-10" dirty="0">
                <a:solidFill>
                  <a:srgbClr val="FFFFFF"/>
                </a:solidFill>
                <a:cs typeface="Carlito"/>
              </a:rPr>
              <a:t>physical</a:t>
            </a:r>
            <a:r>
              <a:rPr lang="en-US" sz="1800" spc="15" dirty="0">
                <a:solidFill>
                  <a:srgbClr val="FFFFFF"/>
                </a:solidFill>
                <a:cs typeface="Carlito"/>
              </a:rPr>
              <a:t> </a:t>
            </a:r>
            <a:r>
              <a:rPr lang="en-US" sz="1800" spc="-10" dirty="0">
                <a:solidFill>
                  <a:srgbClr val="FFFFFF"/>
                </a:solidFill>
                <a:cs typeface="Carlito"/>
              </a:rPr>
              <a:t>architecture</a:t>
            </a:r>
            <a:endParaRPr lang="en-US" sz="1800" dirty="0">
              <a:cs typeface="Carlito"/>
            </a:endParaRPr>
          </a:p>
          <a:p>
            <a:pPr marL="195580">
              <a:spcBef>
                <a:spcPts val="480"/>
              </a:spcBef>
              <a:buClr>
                <a:srgbClr val="FF8500"/>
              </a:buClr>
              <a:buFont typeface="Wingdings"/>
              <a:buChar char=""/>
              <a:tabLst>
                <a:tab pos="195580" algn="l"/>
                <a:tab pos="966469" algn="l"/>
              </a:tabLst>
            </a:pPr>
            <a:r>
              <a:rPr lang="en-US" sz="1800" spc="-5" dirty="0">
                <a:solidFill>
                  <a:srgbClr val="FFFFFF"/>
                </a:solidFill>
                <a:cs typeface="Carlito"/>
              </a:rPr>
              <a:t>LAN</a:t>
            </a:r>
            <a:r>
              <a:rPr lang="en-US" sz="1800" spc="-20" dirty="0">
                <a:solidFill>
                  <a:srgbClr val="FFFFFF"/>
                </a:solidFill>
                <a:cs typeface="Carlito"/>
              </a:rPr>
              <a:t> </a:t>
            </a:r>
            <a:r>
              <a:rPr lang="en-US" sz="1800" dirty="0">
                <a:solidFill>
                  <a:srgbClr val="FFFFFF"/>
                </a:solidFill>
                <a:cs typeface="Carlito"/>
              </a:rPr>
              <a:t>:	10m – </a:t>
            </a:r>
            <a:r>
              <a:rPr lang="en-US" sz="1800" spc="-10" dirty="0">
                <a:solidFill>
                  <a:srgbClr val="FFFFFF"/>
                </a:solidFill>
                <a:cs typeface="Carlito"/>
              </a:rPr>
              <a:t>Room, </a:t>
            </a:r>
            <a:r>
              <a:rPr lang="en-US" sz="1800" dirty="0">
                <a:solidFill>
                  <a:srgbClr val="FFFFFF"/>
                </a:solidFill>
                <a:cs typeface="Carlito"/>
              </a:rPr>
              <a:t>100m - Building and 1km </a:t>
            </a:r>
            <a:r>
              <a:rPr lang="en-US" sz="1800" spc="-5" dirty="0">
                <a:solidFill>
                  <a:srgbClr val="FFFFFF"/>
                </a:solidFill>
                <a:cs typeface="Carlito"/>
              </a:rPr>
              <a:t>or </a:t>
            </a:r>
            <a:r>
              <a:rPr lang="en-US" sz="1800" dirty="0">
                <a:solidFill>
                  <a:srgbClr val="FFFFFF"/>
                </a:solidFill>
                <a:cs typeface="Carlito"/>
              </a:rPr>
              <a:t>2 km –</a:t>
            </a:r>
            <a:r>
              <a:rPr lang="en-US" sz="1800" spc="-114" dirty="0">
                <a:solidFill>
                  <a:srgbClr val="FFFFFF"/>
                </a:solidFill>
                <a:cs typeface="Carlito"/>
              </a:rPr>
              <a:t> </a:t>
            </a:r>
            <a:r>
              <a:rPr lang="en-US" sz="1800" spc="-5" dirty="0">
                <a:solidFill>
                  <a:srgbClr val="FFFFFF"/>
                </a:solidFill>
                <a:cs typeface="Carlito"/>
              </a:rPr>
              <a:t>Campus</a:t>
            </a:r>
            <a:r>
              <a:rPr lang="en-US" spc="-5" dirty="0">
                <a:solidFill>
                  <a:srgbClr val="FFFFFF"/>
                </a:solidFill>
                <a:latin typeface="Carlito"/>
                <a:cs typeface="Carlito"/>
              </a:rPr>
              <a:t>.</a:t>
            </a:r>
            <a:endParaRPr lang="en-US" dirty="0">
              <a:latin typeface="Carlito"/>
              <a:cs typeface="Carlito"/>
            </a:endParaRPr>
          </a:p>
          <a:p>
            <a:pPr algn="just"/>
            <a:endParaRPr lang="en-US" altLang="en-US" dirty="0" smtClean="0"/>
          </a:p>
          <a:p>
            <a:pPr algn="just"/>
            <a:endParaRPr lang="en-US" i="1" dirty="0" smtClean="0">
              <a:latin typeface="+mj-lt"/>
            </a:endParaRPr>
          </a:p>
        </p:txBody>
      </p:sp>
      <p:sp>
        <p:nvSpPr>
          <p:cNvPr id="5" name="Footer Placeholder 4"/>
          <p:cNvSpPr>
            <a:spLocks noGrp="1"/>
          </p:cNvSpPr>
          <p:nvPr>
            <p:ph type="ftr" sz="quarter" idx="11"/>
          </p:nvPr>
        </p:nvSpPr>
        <p:spPr/>
        <p:txBody>
          <a:bodyPr/>
          <a:lstStyle/>
          <a:p>
            <a:r>
              <a:rPr lang="en-US" smtClean="0"/>
              <a:t>Dr.S.L.Jayalakshmi,VIT,Chennai</a:t>
            </a:r>
            <a:endParaRPr lang="en-US" dirty="0"/>
          </a:p>
        </p:txBody>
      </p:sp>
      <p:sp>
        <p:nvSpPr>
          <p:cNvPr id="4098" name="AutoShape 2" descr="What is Local Area Network (LAN) and Wide Area Network (WAN)? (With images)  | Wide area network, Local area network, Local are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0" name="AutoShape 4" descr="What is Local Area Network (LAN) and Wide Area Network (WAN)? (With images)  | Wide area network, Local area network, Local are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2709100"/>
            <a:ext cx="4464496" cy="1878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462132" y="4644921"/>
            <a:ext cx="4923592" cy="369332"/>
          </a:xfrm>
          <a:prstGeom prst="rect">
            <a:avLst/>
          </a:prstGeom>
          <a:noFill/>
        </p:spPr>
        <p:txBody>
          <a:bodyPr wrap="none" rtlCol="0">
            <a:spAutoFit/>
          </a:bodyPr>
          <a:lstStyle/>
          <a:p>
            <a:r>
              <a:rPr lang="en-US" dirty="0"/>
              <a:t>An isolated LAN connecting 12 computers to a hub</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635705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339502"/>
            <a:ext cx="7315200" cy="865573"/>
          </a:xfrm>
        </p:spPr>
        <p:txBody>
          <a:bodyPr/>
          <a:lstStyle/>
          <a:p>
            <a:r>
              <a:rPr lang="en-US" spc="-5" dirty="0">
                <a:solidFill>
                  <a:srgbClr val="FFFFFF"/>
                </a:solidFill>
                <a:latin typeface="Carlito"/>
                <a:cs typeface="Carlito"/>
              </a:rPr>
              <a:t>LAN</a:t>
            </a:r>
            <a:endParaRPr lang="en-US" dirty="0"/>
          </a:p>
        </p:txBody>
      </p:sp>
      <p:sp>
        <p:nvSpPr>
          <p:cNvPr id="3" name="Content Placeholder 2"/>
          <p:cNvSpPr>
            <a:spLocks noGrp="1"/>
          </p:cNvSpPr>
          <p:nvPr>
            <p:ph idx="1"/>
          </p:nvPr>
        </p:nvSpPr>
        <p:spPr>
          <a:xfrm>
            <a:off x="755576" y="1203598"/>
            <a:ext cx="7315200" cy="2654645"/>
          </a:xfrm>
        </p:spPr>
        <p:txBody>
          <a:bodyPr>
            <a:normAutofit fontScale="70000" lnSpcReduction="20000"/>
          </a:bodyPr>
          <a:lstStyle/>
          <a:p>
            <a:pPr marL="354965" marR="173990" indent="-342900">
              <a:lnSpc>
                <a:spcPct val="100000"/>
              </a:lnSpc>
              <a:spcBef>
                <a:spcPts val="105"/>
              </a:spcBef>
              <a:buClr>
                <a:srgbClr val="FF8500"/>
              </a:buClr>
              <a:buFont typeface="Arial"/>
              <a:buChar char="•"/>
              <a:tabLst>
                <a:tab pos="354965" algn="l"/>
                <a:tab pos="355600" algn="l"/>
              </a:tabLst>
            </a:pPr>
            <a:r>
              <a:rPr lang="en-US" dirty="0">
                <a:solidFill>
                  <a:srgbClr val="FFFFFF"/>
                </a:solidFill>
                <a:latin typeface="Carlito"/>
                <a:cs typeface="Carlito"/>
              </a:rPr>
              <a:t>It </a:t>
            </a:r>
            <a:r>
              <a:rPr lang="en-US" spc="-15" dirty="0">
                <a:solidFill>
                  <a:srgbClr val="FFFFFF"/>
                </a:solidFill>
                <a:latin typeface="Carlito"/>
                <a:cs typeface="Carlito"/>
              </a:rPr>
              <a:t>covers </a:t>
            </a:r>
            <a:r>
              <a:rPr lang="en-US" dirty="0">
                <a:solidFill>
                  <a:srgbClr val="FFFFFF"/>
                </a:solidFill>
                <a:latin typeface="Carlito"/>
                <a:cs typeface="Carlito"/>
              </a:rPr>
              <a:t>a </a:t>
            </a:r>
            <a:r>
              <a:rPr lang="en-US" spc="-5" dirty="0">
                <a:solidFill>
                  <a:srgbClr val="FFFFFF"/>
                </a:solidFill>
                <a:latin typeface="Carlito"/>
                <a:cs typeface="Carlito"/>
              </a:rPr>
              <a:t>small geographical </a:t>
            </a:r>
            <a:r>
              <a:rPr lang="en-US" spc="-10" dirty="0">
                <a:solidFill>
                  <a:srgbClr val="FFFFFF"/>
                </a:solidFill>
                <a:latin typeface="Carlito"/>
                <a:cs typeface="Carlito"/>
              </a:rPr>
              <a:t>area </a:t>
            </a:r>
            <a:r>
              <a:rPr lang="en-US" spc="-5" dirty="0">
                <a:solidFill>
                  <a:srgbClr val="FFFFFF"/>
                </a:solidFill>
                <a:latin typeface="Carlito"/>
                <a:cs typeface="Carlito"/>
              </a:rPr>
              <a:t>with in </a:t>
            </a:r>
            <a:r>
              <a:rPr lang="en-US" dirty="0">
                <a:solidFill>
                  <a:srgbClr val="FFFFFF"/>
                </a:solidFill>
                <a:latin typeface="Carlito"/>
                <a:cs typeface="Carlito"/>
              </a:rPr>
              <a:t>a </a:t>
            </a:r>
            <a:r>
              <a:rPr lang="en-US" spc="-5" dirty="0">
                <a:solidFill>
                  <a:srgbClr val="FFFFFF"/>
                </a:solidFill>
                <a:latin typeface="Carlito"/>
                <a:cs typeface="Carlito"/>
              </a:rPr>
              <a:t>building or </a:t>
            </a:r>
            <a:r>
              <a:rPr lang="en-US" dirty="0">
                <a:solidFill>
                  <a:srgbClr val="FFFFFF"/>
                </a:solidFill>
                <a:latin typeface="Carlito"/>
                <a:cs typeface="Carlito"/>
              </a:rPr>
              <a:t>up </a:t>
            </a:r>
            <a:r>
              <a:rPr lang="en-US" spc="-15" dirty="0">
                <a:solidFill>
                  <a:srgbClr val="FFFFFF"/>
                </a:solidFill>
                <a:latin typeface="Carlito"/>
                <a:cs typeface="Carlito"/>
              </a:rPr>
              <a:t>to </a:t>
            </a:r>
            <a:r>
              <a:rPr lang="en-US" dirty="0">
                <a:solidFill>
                  <a:srgbClr val="FFFFFF"/>
                </a:solidFill>
                <a:latin typeface="Carlito"/>
                <a:cs typeface="Carlito"/>
              </a:rPr>
              <a:t>a  </a:t>
            </a:r>
            <a:r>
              <a:rPr lang="en-US" spc="-20" dirty="0">
                <a:solidFill>
                  <a:srgbClr val="FFFFFF"/>
                </a:solidFill>
                <a:latin typeface="Carlito"/>
                <a:cs typeface="Carlito"/>
              </a:rPr>
              <a:t>few </a:t>
            </a:r>
            <a:r>
              <a:rPr lang="en-US" spc="-10" dirty="0">
                <a:solidFill>
                  <a:srgbClr val="FFFFFF"/>
                </a:solidFill>
                <a:latin typeface="Carlito"/>
                <a:cs typeface="Carlito"/>
              </a:rPr>
              <a:t>kilometers</a:t>
            </a:r>
            <a:r>
              <a:rPr lang="en-US" spc="35" dirty="0">
                <a:solidFill>
                  <a:srgbClr val="FFFFFF"/>
                </a:solidFill>
                <a:latin typeface="Carlito"/>
                <a:cs typeface="Carlito"/>
              </a:rPr>
              <a:t> </a:t>
            </a:r>
            <a:r>
              <a:rPr lang="en-US" spc="-5" dirty="0">
                <a:solidFill>
                  <a:srgbClr val="FFFFFF"/>
                </a:solidFill>
                <a:latin typeface="Carlito"/>
                <a:cs typeface="Carlito"/>
              </a:rPr>
              <a:t>outside</a:t>
            </a:r>
            <a:endParaRPr lang="en-US" dirty="0">
              <a:latin typeface="Carlito"/>
              <a:cs typeface="Carlito"/>
            </a:endParaRPr>
          </a:p>
          <a:p>
            <a:pPr marL="354965" indent="-342900">
              <a:lnSpc>
                <a:spcPct val="100000"/>
              </a:lnSpc>
              <a:spcBef>
                <a:spcPts val="480"/>
              </a:spcBef>
              <a:buClr>
                <a:srgbClr val="FF8500"/>
              </a:buClr>
              <a:buFont typeface="Arial"/>
              <a:buChar char="•"/>
              <a:tabLst>
                <a:tab pos="354965" algn="l"/>
                <a:tab pos="355600" algn="l"/>
              </a:tabLst>
            </a:pPr>
            <a:r>
              <a:rPr lang="en-US" spc="-5" dirty="0">
                <a:solidFill>
                  <a:srgbClr val="FFFFFF"/>
                </a:solidFill>
                <a:latin typeface="Carlito"/>
                <a:cs typeface="Carlito"/>
              </a:rPr>
              <a:t>They </a:t>
            </a:r>
            <a:r>
              <a:rPr lang="en-US" spc="-10" dirty="0">
                <a:solidFill>
                  <a:srgbClr val="FFFFFF"/>
                </a:solidFill>
                <a:latin typeface="Carlito"/>
                <a:cs typeface="Carlito"/>
              </a:rPr>
              <a:t>are </a:t>
            </a:r>
            <a:r>
              <a:rPr lang="en-US" spc="-5" dirty="0">
                <a:solidFill>
                  <a:srgbClr val="FFFFFF"/>
                </a:solidFill>
                <a:latin typeface="Carlito"/>
                <a:cs typeface="Carlito"/>
              </a:rPr>
              <a:t>widely used </a:t>
            </a:r>
            <a:r>
              <a:rPr lang="en-US" spc="-15" dirty="0">
                <a:solidFill>
                  <a:srgbClr val="FFFFFF"/>
                </a:solidFill>
                <a:latin typeface="Carlito"/>
                <a:cs typeface="Carlito"/>
              </a:rPr>
              <a:t>to </a:t>
            </a:r>
            <a:r>
              <a:rPr lang="en-US" dirty="0">
                <a:solidFill>
                  <a:srgbClr val="FFFFFF"/>
                </a:solidFill>
                <a:latin typeface="Carlito"/>
                <a:cs typeface="Carlito"/>
              </a:rPr>
              <a:t>connect PC </a:t>
            </a:r>
            <a:r>
              <a:rPr lang="en-US" spc="-5" dirty="0">
                <a:solidFill>
                  <a:srgbClr val="FFFFFF"/>
                </a:solidFill>
                <a:latin typeface="Carlito"/>
                <a:cs typeface="Carlito"/>
              </a:rPr>
              <a:t>with in </a:t>
            </a:r>
            <a:r>
              <a:rPr lang="en-US" dirty="0">
                <a:solidFill>
                  <a:srgbClr val="FFFFFF"/>
                </a:solidFill>
                <a:latin typeface="Carlito"/>
                <a:cs typeface="Carlito"/>
              </a:rPr>
              <a:t>a </a:t>
            </a:r>
            <a:r>
              <a:rPr lang="en-US" spc="-10" dirty="0">
                <a:solidFill>
                  <a:srgbClr val="FFFFFF"/>
                </a:solidFill>
                <a:latin typeface="Carlito"/>
                <a:cs typeface="Carlito"/>
              </a:rPr>
              <a:t>office.</a:t>
            </a:r>
            <a:endParaRPr lang="en-US" dirty="0">
              <a:latin typeface="Carlito"/>
              <a:cs typeface="Carlito"/>
            </a:endParaRPr>
          </a:p>
          <a:p>
            <a:pPr marL="411480" indent="-399415">
              <a:lnSpc>
                <a:spcPct val="100000"/>
              </a:lnSpc>
              <a:spcBef>
                <a:spcPts val="480"/>
              </a:spcBef>
              <a:buClr>
                <a:srgbClr val="FF8500"/>
              </a:buClr>
              <a:buFont typeface="Arial"/>
              <a:buChar char="•"/>
              <a:tabLst>
                <a:tab pos="411480" algn="l"/>
                <a:tab pos="412115" algn="l"/>
              </a:tabLst>
            </a:pPr>
            <a:r>
              <a:rPr lang="en-US" spc="-5" dirty="0">
                <a:solidFill>
                  <a:srgbClr val="FFFFFF"/>
                </a:solidFill>
                <a:latin typeface="Carlito"/>
                <a:cs typeface="Carlito"/>
              </a:rPr>
              <a:t>LAN has distinguished </a:t>
            </a:r>
            <a:r>
              <a:rPr lang="en-US" spc="-15" dirty="0">
                <a:solidFill>
                  <a:srgbClr val="FFFFFF"/>
                </a:solidFill>
                <a:latin typeface="Carlito"/>
                <a:cs typeface="Carlito"/>
              </a:rPr>
              <a:t>from </a:t>
            </a:r>
            <a:r>
              <a:rPr lang="en-US" spc="-5" dirty="0">
                <a:solidFill>
                  <a:srgbClr val="FFFFFF"/>
                </a:solidFill>
                <a:latin typeface="Carlito"/>
                <a:cs typeface="Carlito"/>
              </a:rPr>
              <a:t>other </a:t>
            </a:r>
            <a:r>
              <a:rPr lang="en-US" spc="-10" dirty="0">
                <a:solidFill>
                  <a:srgbClr val="FFFFFF"/>
                </a:solidFill>
                <a:latin typeface="Carlito"/>
                <a:cs typeface="Carlito"/>
              </a:rPr>
              <a:t>networks </a:t>
            </a:r>
            <a:r>
              <a:rPr lang="en-US" spc="-5" dirty="0">
                <a:solidFill>
                  <a:srgbClr val="FFFFFF"/>
                </a:solidFill>
                <a:latin typeface="Carlito"/>
                <a:cs typeface="Carlito"/>
              </a:rPr>
              <a:t>by three</a:t>
            </a:r>
            <a:r>
              <a:rPr lang="en-US" spc="30" dirty="0">
                <a:solidFill>
                  <a:srgbClr val="FFFFFF"/>
                </a:solidFill>
                <a:latin typeface="Carlito"/>
                <a:cs typeface="Carlito"/>
              </a:rPr>
              <a:t> </a:t>
            </a:r>
            <a:r>
              <a:rPr lang="en-US" spc="-10" dirty="0">
                <a:solidFill>
                  <a:srgbClr val="FFFFFF"/>
                </a:solidFill>
                <a:latin typeface="Carlito"/>
                <a:cs typeface="Carlito"/>
              </a:rPr>
              <a:t>characters.</a:t>
            </a:r>
            <a:endParaRPr lang="en-US" dirty="0">
              <a:latin typeface="Carlito"/>
              <a:cs typeface="Carlito"/>
            </a:endParaRPr>
          </a:p>
          <a:p>
            <a:pPr marL="754380" lvl="1" indent="-240029">
              <a:lnSpc>
                <a:spcPct val="100000"/>
              </a:lnSpc>
              <a:spcBef>
                <a:spcPts val="480"/>
              </a:spcBef>
              <a:buClr>
                <a:srgbClr val="FF8500"/>
              </a:buClr>
              <a:buFont typeface="Arial"/>
              <a:buChar char="•"/>
              <a:tabLst>
                <a:tab pos="754380" algn="l"/>
                <a:tab pos="755015" algn="l"/>
              </a:tabLst>
            </a:pPr>
            <a:r>
              <a:rPr lang="en-US" sz="2000" spc="-15" dirty="0">
                <a:solidFill>
                  <a:srgbClr val="FFFFFF"/>
                </a:solidFill>
                <a:latin typeface="Carlito"/>
                <a:cs typeface="Carlito"/>
              </a:rPr>
              <a:t>size</a:t>
            </a:r>
            <a:endParaRPr lang="en-US" sz="2000" dirty="0">
              <a:latin typeface="Carlito"/>
              <a:cs typeface="Carlito"/>
            </a:endParaRPr>
          </a:p>
          <a:p>
            <a:pPr marL="754380" lvl="1" indent="-240029">
              <a:lnSpc>
                <a:spcPct val="100000"/>
              </a:lnSpc>
              <a:spcBef>
                <a:spcPts val="480"/>
              </a:spcBef>
              <a:buClr>
                <a:srgbClr val="FF8500"/>
              </a:buClr>
              <a:buFont typeface="Arial"/>
              <a:buChar char="•"/>
              <a:tabLst>
                <a:tab pos="754380" algn="l"/>
                <a:tab pos="755015" algn="l"/>
              </a:tabLst>
            </a:pPr>
            <a:r>
              <a:rPr lang="en-US" sz="2000" dirty="0">
                <a:solidFill>
                  <a:srgbClr val="FFFFFF"/>
                </a:solidFill>
                <a:latin typeface="Carlito"/>
                <a:cs typeface="Carlito"/>
              </a:rPr>
              <a:t>their </a:t>
            </a:r>
            <a:r>
              <a:rPr lang="en-US" sz="2000" spc="-5" dirty="0">
                <a:solidFill>
                  <a:srgbClr val="FFFFFF"/>
                </a:solidFill>
                <a:latin typeface="Carlito"/>
                <a:cs typeface="Carlito"/>
              </a:rPr>
              <a:t>transmission</a:t>
            </a:r>
            <a:r>
              <a:rPr lang="en-US" sz="2000" spc="25" dirty="0">
                <a:solidFill>
                  <a:srgbClr val="FFFFFF"/>
                </a:solidFill>
                <a:latin typeface="Carlito"/>
                <a:cs typeface="Carlito"/>
              </a:rPr>
              <a:t> </a:t>
            </a:r>
            <a:r>
              <a:rPr lang="en-US" sz="2000" spc="-5" dirty="0">
                <a:solidFill>
                  <a:srgbClr val="FFFFFF"/>
                </a:solidFill>
                <a:latin typeface="Carlito"/>
                <a:cs typeface="Carlito"/>
              </a:rPr>
              <a:t>technology</a:t>
            </a:r>
            <a:endParaRPr lang="en-US" sz="2000" dirty="0">
              <a:latin typeface="Carlito"/>
              <a:cs typeface="Carlito"/>
            </a:endParaRPr>
          </a:p>
          <a:p>
            <a:pPr marL="754380" lvl="1" indent="-240029">
              <a:lnSpc>
                <a:spcPct val="100000"/>
              </a:lnSpc>
              <a:spcBef>
                <a:spcPts val="480"/>
              </a:spcBef>
              <a:buClr>
                <a:srgbClr val="FF8500"/>
              </a:buClr>
              <a:buFont typeface="Arial"/>
              <a:buChar char="•"/>
              <a:tabLst>
                <a:tab pos="754380" algn="l"/>
                <a:tab pos="755015" algn="l"/>
              </a:tabLst>
            </a:pPr>
            <a:r>
              <a:rPr lang="en-US" sz="2000" dirty="0">
                <a:solidFill>
                  <a:srgbClr val="FFFFFF"/>
                </a:solidFill>
                <a:latin typeface="Carlito"/>
                <a:cs typeface="Carlito"/>
              </a:rPr>
              <a:t>their </a:t>
            </a:r>
            <a:r>
              <a:rPr lang="en-US" sz="2000" spc="-30" dirty="0">
                <a:solidFill>
                  <a:srgbClr val="FFFFFF"/>
                </a:solidFill>
                <a:latin typeface="Carlito"/>
                <a:cs typeface="Carlito"/>
              </a:rPr>
              <a:t>Topology</a:t>
            </a:r>
            <a:endParaRPr lang="en-US" sz="2000" dirty="0">
              <a:latin typeface="Carlito"/>
              <a:cs typeface="Carlito"/>
            </a:endParaRPr>
          </a:p>
          <a:p>
            <a:pPr marL="411480" indent="-399415">
              <a:lnSpc>
                <a:spcPct val="100000"/>
              </a:lnSpc>
              <a:spcBef>
                <a:spcPts val="484"/>
              </a:spcBef>
              <a:buClr>
                <a:srgbClr val="FF8500"/>
              </a:buClr>
              <a:buFont typeface="Arial"/>
              <a:buChar char="•"/>
              <a:tabLst>
                <a:tab pos="411480" algn="l"/>
                <a:tab pos="412115" algn="l"/>
              </a:tabLst>
            </a:pPr>
            <a:r>
              <a:rPr lang="en-US" spc="-5" dirty="0">
                <a:solidFill>
                  <a:srgbClr val="FFFFFF"/>
                </a:solidFill>
                <a:latin typeface="Carlito"/>
                <a:cs typeface="Carlito"/>
              </a:rPr>
              <a:t>LAN run </a:t>
            </a:r>
            <a:r>
              <a:rPr lang="en-US" spc="-15" dirty="0">
                <a:solidFill>
                  <a:srgbClr val="FFFFFF"/>
                </a:solidFill>
                <a:latin typeface="Carlito"/>
                <a:cs typeface="Carlito"/>
              </a:rPr>
              <a:t>at </a:t>
            </a:r>
            <a:r>
              <a:rPr lang="en-US" spc="-5" dirty="0">
                <a:solidFill>
                  <a:srgbClr val="FFFFFF"/>
                </a:solidFill>
                <a:latin typeface="Carlito"/>
                <a:cs typeface="Carlito"/>
              </a:rPr>
              <a:t>speeds of </a:t>
            </a:r>
            <a:r>
              <a:rPr lang="en-US" dirty="0">
                <a:solidFill>
                  <a:srgbClr val="FFFFFF"/>
                </a:solidFill>
                <a:latin typeface="Carlito"/>
                <a:cs typeface="Carlito"/>
              </a:rPr>
              <a:t>10 </a:t>
            </a:r>
            <a:r>
              <a:rPr lang="en-US" spc="-5" dirty="0">
                <a:solidFill>
                  <a:srgbClr val="FFFFFF"/>
                </a:solidFill>
                <a:latin typeface="Carlito"/>
                <a:cs typeface="Carlito"/>
              </a:rPr>
              <a:t>Mbps </a:t>
            </a:r>
            <a:r>
              <a:rPr lang="en-US" spc="-15" dirty="0">
                <a:solidFill>
                  <a:srgbClr val="FFFFFF"/>
                </a:solidFill>
                <a:latin typeface="Carlito"/>
                <a:cs typeface="Carlito"/>
              </a:rPr>
              <a:t>to </a:t>
            </a:r>
            <a:r>
              <a:rPr lang="en-US" dirty="0">
                <a:solidFill>
                  <a:srgbClr val="FFFFFF"/>
                </a:solidFill>
                <a:latin typeface="Carlito"/>
                <a:cs typeface="Carlito"/>
              </a:rPr>
              <a:t>100 </a:t>
            </a:r>
            <a:r>
              <a:rPr lang="en-US" spc="-5" dirty="0">
                <a:solidFill>
                  <a:srgbClr val="FFFFFF"/>
                </a:solidFill>
                <a:latin typeface="Carlito"/>
                <a:cs typeface="Carlito"/>
              </a:rPr>
              <a:t>Mbps. or</a:t>
            </a:r>
            <a:r>
              <a:rPr lang="en-US" spc="25" dirty="0">
                <a:solidFill>
                  <a:srgbClr val="FFFFFF"/>
                </a:solidFill>
                <a:latin typeface="Carlito"/>
                <a:cs typeface="Carlito"/>
              </a:rPr>
              <a:t> </a:t>
            </a:r>
            <a:r>
              <a:rPr lang="en-US" spc="-5" dirty="0">
                <a:solidFill>
                  <a:srgbClr val="FFFFFF"/>
                </a:solidFill>
                <a:latin typeface="Carlito"/>
                <a:cs typeface="Carlito"/>
              </a:rPr>
              <a:t>(100/1000Mbps)</a:t>
            </a:r>
            <a:endParaRPr lang="en-US" dirty="0">
              <a:latin typeface="Carlito"/>
              <a:cs typeface="Carlito"/>
            </a:endParaRPr>
          </a:p>
          <a:p>
            <a:pPr marL="411480" indent="-399415">
              <a:lnSpc>
                <a:spcPct val="100000"/>
              </a:lnSpc>
              <a:spcBef>
                <a:spcPts val="480"/>
              </a:spcBef>
              <a:buClr>
                <a:srgbClr val="FF8500"/>
              </a:buClr>
              <a:buFont typeface="Arial"/>
              <a:buChar char="•"/>
              <a:tabLst>
                <a:tab pos="411480" algn="l"/>
                <a:tab pos="412115" algn="l"/>
              </a:tabLst>
            </a:pPr>
            <a:r>
              <a:rPr lang="en-US" spc="-15" dirty="0">
                <a:solidFill>
                  <a:srgbClr val="FFFFFF"/>
                </a:solidFill>
                <a:latin typeface="Carlito"/>
                <a:cs typeface="Carlito"/>
              </a:rPr>
              <a:t>Different </a:t>
            </a:r>
            <a:r>
              <a:rPr lang="en-US" spc="-25" dirty="0">
                <a:solidFill>
                  <a:srgbClr val="FFFFFF"/>
                </a:solidFill>
                <a:latin typeface="Carlito"/>
                <a:cs typeface="Carlito"/>
              </a:rPr>
              <a:t>Topologies </a:t>
            </a:r>
            <a:r>
              <a:rPr lang="en-US" spc="-5" dirty="0">
                <a:solidFill>
                  <a:srgbClr val="FFFFFF"/>
                </a:solidFill>
                <a:latin typeface="Carlito"/>
                <a:cs typeface="Carlito"/>
              </a:rPr>
              <a:t>will be used </a:t>
            </a:r>
            <a:r>
              <a:rPr lang="en-US" spc="-15" dirty="0">
                <a:solidFill>
                  <a:srgbClr val="FFFFFF"/>
                </a:solidFill>
                <a:latin typeface="Carlito"/>
                <a:cs typeface="Carlito"/>
              </a:rPr>
              <a:t>for </a:t>
            </a:r>
            <a:r>
              <a:rPr lang="en-US" spc="-5" dirty="0">
                <a:solidFill>
                  <a:srgbClr val="FFFFFF"/>
                </a:solidFill>
                <a:latin typeface="Carlito"/>
                <a:cs typeface="Carlito"/>
              </a:rPr>
              <a:t>LAN</a:t>
            </a:r>
            <a:r>
              <a:rPr lang="en-US" spc="30" dirty="0">
                <a:solidFill>
                  <a:srgbClr val="FFFFFF"/>
                </a:solidFill>
                <a:latin typeface="Carlito"/>
                <a:cs typeface="Carlito"/>
              </a:rPr>
              <a:t> </a:t>
            </a:r>
            <a:r>
              <a:rPr lang="en-US" spc="-15" dirty="0">
                <a:solidFill>
                  <a:srgbClr val="FFFFFF"/>
                </a:solidFill>
                <a:latin typeface="Carlito"/>
                <a:cs typeface="Carlito"/>
              </a:rPr>
              <a:t>Connectivity.</a:t>
            </a:r>
            <a:endParaRPr lang="en-US" dirty="0">
              <a:latin typeface="Carlito"/>
              <a:cs typeface="Carlito"/>
            </a:endParaRPr>
          </a:p>
          <a:p>
            <a:pPr marL="754380" lvl="1" indent="-240029">
              <a:lnSpc>
                <a:spcPct val="100000"/>
              </a:lnSpc>
              <a:spcBef>
                <a:spcPts val="480"/>
              </a:spcBef>
              <a:buClr>
                <a:srgbClr val="FF8500"/>
              </a:buClr>
              <a:buFont typeface="Arial"/>
              <a:buChar char="•"/>
              <a:tabLst>
                <a:tab pos="754380" algn="l"/>
                <a:tab pos="755015" algn="l"/>
              </a:tabLst>
            </a:pPr>
            <a:r>
              <a:rPr lang="en-US" sz="2000" dirty="0">
                <a:solidFill>
                  <a:srgbClr val="FFFFFF"/>
                </a:solidFill>
                <a:latin typeface="Carlito"/>
                <a:cs typeface="Carlito"/>
              </a:rPr>
              <a:t>Bus /</a:t>
            </a:r>
            <a:r>
              <a:rPr lang="en-US" sz="2000" spc="-5" dirty="0">
                <a:solidFill>
                  <a:srgbClr val="FFFFFF"/>
                </a:solidFill>
                <a:latin typeface="Carlito"/>
                <a:cs typeface="Carlito"/>
              </a:rPr>
              <a:t> </a:t>
            </a:r>
            <a:r>
              <a:rPr lang="en-US" sz="2000" dirty="0">
                <a:solidFill>
                  <a:srgbClr val="FFFFFF"/>
                </a:solidFill>
                <a:latin typeface="Carlito"/>
                <a:cs typeface="Carlito"/>
              </a:rPr>
              <a:t>RING</a:t>
            </a:r>
            <a:endParaRPr lang="en-US" sz="2000" dirty="0">
              <a:latin typeface="Carlito"/>
              <a:cs typeface="Carlito"/>
            </a:endParaRPr>
          </a:p>
          <a:p>
            <a:pPr marL="354965" indent="-342900">
              <a:lnSpc>
                <a:spcPct val="100000"/>
              </a:lnSpc>
              <a:spcBef>
                <a:spcPts val="480"/>
              </a:spcBef>
              <a:buClr>
                <a:srgbClr val="FF8500"/>
              </a:buClr>
              <a:buFont typeface="Arial"/>
              <a:buChar char="•"/>
              <a:tabLst>
                <a:tab pos="354965" algn="l"/>
                <a:tab pos="355600" algn="l"/>
              </a:tabLst>
            </a:pPr>
            <a:r>
              <a:rPr lang="en-US" dirty="0">
                <a:solidFill>
                  <a:srgbClr val="FFFFFF"/>
                </a:solidFill>
                <a:latin typeface="Carlito"/>
                <a:cs typeface="Carlito"/>
              </a:rPr>
              <a:t>IEEE 802.3 known as </a:t>
            </a:r>
            <a:r>
              <a:rPr lang="en-US" spc="5" dirty="0">
                <a:solidFill>
                  <a:srgbClr val="FFFFFF"/>
                </a:solidFill>
                <a:latin typeface="Carlito"/>
                <a:cs typeface="Carlito"/>
              </a:rPr>
              <a:t>“Ethernet” </a:t>
            </a:r>
            <a:r>
              <a:rPr lang="en-US" dirty="0">
                <a:solidFill>
                  <a:srgbClr val="FFFFFF"/>
                </a:solidFill>
                <a:latin typeface="Carlito"/>
                <a:cs typeface="Carlito"/>
              </a:rPr>
              <a:t>- </a:t>
            </a:r>
            <a:r>
              <a:rPr lang="en-US" spc="-10" dirty="0">
                <a:solidFill>
                  <a:srgbClr val="FFFFFF"/>
                </a:solidFill>
                <a:latin typeface="Carlito"/>
                <a:cs typeface="Carlito"/>
              </a:rPr>
              <a:t>Example </a:t>
            </a:r>
            <a:r>
              <a:rPr lang="en-US" spc="-15" dirty="0">
                <a:solidFill>
                  <a:srgbClr val="FFFFFF"/>
                </a:solidFill>
                <a:latin typeface="Carlito"/>
                <a:cs typeface="Carlito"/>
              </a:rPr>
              <a:t>for</a:t>
            </a:r>
            <a:r>
              <a:rPr lang="en-US" spc="-125" dirty="0">
                <a:solidFill>
                  <a:srgbClr val="FFFFFF"/>
                </a:solidFill>
                <a:latin typeface="Carlito"/>
                <a:cs typeface="Carlito"/>
              </a:rPr>
              <a:t> </a:t>
            </a:r>
            <a:r>
              <a:rPr lang="en-US" spc="-5" dirty="0">
                <a:solidFill>
                  <a:srgbClr val="FFFFFF"/>
                </a:solidFill>
                <a:latin typeface="Carlito"/>
                <a:cs typeface="Carlito"/>
              </a:rPr>
              <a:t>LAN</a:t>
            </a:r>
            <a:endParaRPr lang="en-US" dirty="0"/>
          </a:p>
        </p:txBody>
      </p:sp>
      <p:sp>
        <p:nvSpPr>
          <p:cNvPr id="4" name="Footer Placeholder 3"/>
          <p:cNvSpPr>
            <a:spLocks noGrp="1"/>
          </p:cNvSpPr>
          <p:nvPr>
            <p:ph type="ftr" sz="quarter" idx="11"/>
          </p:nvPr>
        </p:nvSpPr>
        <p:spPr/>
        <p:txBody>
          <a:bodyPr/>
          <a:lstStyle/>
          <a:p>
            <a:r>
              <a:rPr lang="en-US" smtClean="0"/>
              <a:t>Dr.S.L.Jayalakshmi,VIT,Chennai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11844210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a:t>
            </a:r>
            <a:endParaRPr lang="en-US" dirty="0"/>
          </a:p>
        </p:txBody>
      </p:sp>
      <p:sp>
        <p:nvSpPr>
          <p:cNvPr id="3" name="Content Placeholder 2"/>
          <p:cNvSpPr>
            <a:spLocks noGrp="1"/>
          </p:cNvSpPr>
          <p:nvPr>
            <p:ph idx="1"/>
          </p:nvPr>
        </p:nvSpPr>
        <p:spPr/>
        <p:txBody>
          <a:bodyPr/>
          <a:lstStyle/>
          <a:p>
            <a:pPr marL="195580">
              <a:spcBef>
                <a:spcPts val="580"/>
              </a:spcBef>
              <a:buClr>
                <a:srgbClr val="FF8500"/>
              </a:buClr>
              <a:buFont typeface="Wingdings"/>
              <a:buChar char=""/>
              <a:tabLst>
                <a:tab pos="195580" algn="l"/>
              </a:tabLst>
            </a:pPr>
            <a:r>
              <a:rPr lang="en-US" spc="-5" dirty="0">
                <a:solidFill>
                  <a:srgbClr val="FFFFFF"/>
                </a:solidFill>
                <a:latin typeface="Carlito"/>
                <a:cs typeface="Carlito"/>
              </a:rPr>
              <a:t>LAN </a:t>
            </a:r>
            <a:r>
              <a:rPr lang="en-US" spc="-10" dirty="0">
                <a:solidFill>
                  <a:srgbClr val="FFFFFF"/>
                </a:solidFill>
                <a:latin typeface="Carlito"/>
                <a:cs typeface="Carlito"/>
              </a:rPr>
              <a:t>provides </a:t>
            </a:r>
            <a:r>
              <a:rPr lang="en-US" dirty="0">
                <a:solidFill>
                  <a:srgbClr val="FFFFFF"/>
                </a:solidFill>
                <a:latin typeface="Carlito"/>
                <a:cs typeface="Carlito"/>
              </a:rPr>
              <a:t>a </a:t>
            </a:r>
            <a:r>
              <a:rPr lang="en-US" spc="-15" dirty="0">
                <a:solidFill>
                  <a:srgbClr val="C00000"/>
                </a:solidFill>
                <a:latin typeface="Carlito"/>
                <a:cs typeface="Carlito"/>
              </a:rPr>
              <a:t>cost-effective </a:t>
            </a:r>
            <a:r>
              <a:rPr lang="en-US" spc="-5" dirty="0">
                <a:solidFill>
                  <a:srgbClr val="C00000"/>
                </a:solidFill>
                <a:latin typeface="Carlito"/>
                <a:cs typeface="Carlito"/>
              </a:rPr>
              <a:t>multi-user computer</a:t>
            </a:r>
            <a:r>
              <a:rPr lang="en-US" spc="80" dirty="0">
                <a:solidFill>
                  <a:srgbClr val="C00000"/>
                </a:solidFill>
                <a:latin typeface="Carlito"/>
                <a:cs typeface="Carlito"/>
              </a:rPr>
              <a:t> </a:t>
            </a:r>
            <a:r>
              <a:rPr lang="en-US" spc="-10" dirty="0">
                <a:solidFill>
                  <a:srgbClr val="C00000"/>
                </a:solidFill>
                <a:latin typeface="Carlito"/>
                <a:cs typeface="Carlito"/>
              </a:rPr>
              <a:t>environment</a:t>
            </a:r>
            <a:r>
              <a:rPr lang="en-US" spc="-10" dirty="0">
                <a:solidFill>
                  <a:srgbClr val="FFFFFF"/>
                </a:solidFill>
                <a:latin typeface="Carlito"/>
                <a:cs typeface="Carlito"/>
              </a:rPr>
              <a:t>.</a:t>
            </a:r>
            <a:endParaRPr lang="en-US" dirty="0">
              <a:latin typeface="Carlito"/>
              <a:cs typeface="Carlito"/>
            </a:endParaRPr>
          </a:p>
          <a:p>
            <a:pPr marL="195580">
              <a:spcBef>
                <a:spcPts val="480"/>
              </a:spcBef>
              <a:buClr>
                <a:srgbClr val="FF8500"/>
              </a:buClr>
              <a:buFont typeface="Wingdings"/>
              <a:buChar char=""/>
              <a:tabLst>
                <a:tab pos="195580" algn="l"/>
              </a:tabLst>
            </a:pPr>
            <a:r>
              <a:rPr lang="en-US" dirty="0">
                <a:solidFill>
                  <a:srgbClr val="FFFFFF"/>
                </a:solidFill>
                <a:latin typeface="Carlito"/>
                <a:cs typeface="Carlito"/>
              </a:rPr>
              <a:t>A </a:t>
            </a:r>
            <a:r>
              <a:rPr lang="en-US" spc="-5" dirty="0">
                <a:solidFill>
                  <a:srgbClr val="FFFFFF"/>
                </a:solidFill>
                <a:latin typeface="Carlito"/>
                <a:cs typeface="Carlito"/>
              </a:rPr>
              <a:t>LAN </a:t>
            </a:r>
            <a:r>
              <a:rPr lang="en-US" dirty="0">
                <a:solidFill>
                  <a:srgbClr val="FFFFFF"/>
                </a:solidFill>
                <a:latin typeface="Carlito"/>
                <a:cs typeface="Carlito"/>
              </a:rPr>
              <a:t>is </a:t>
            </a:r>
            <a:r>
              <a:rPr lang="en-US" spc="-10" dirty="0">
                <a:solidFill>
                  <a:srgbClr val="FFFFFF"/>
                </a:solidFill>
                <a:latin typeface="Carlito"/>
                <a:cs typeface="Carlito"/>
              </a:rPr>
              <a:t>suited to any </a:t>
            </a:r>
            <a:r>
              <a:rPr lang="en-US" dirty="0">
                <a:solidFill>
                  <a:srgbClr val="FFFFFF"/>
                </a:solidFill>
                <a:latin typeface="Carlito"/>
                <a:cs typeface="Carlito"/>
              </a:rPr>
              <a:t>type </a:t>
            </a:r>
            <a:r>
              <a:rPr lang="en-US" spc="-5" dirty="0">
                <a:solidFill>
                  <a:srgbClr val="FFFFFF"/>
                </a:solidFill>
                <a:latin typeface="Carlito"/>
                <a:cs typeface="Carlito"/>
              </a:rPr>
              <a:t>of</a:t>
            </a:r>
            <a:r>
              <a:rPr lang="en-US" spc="-25" dirty="0">
                <a:solidFill>
                  <a:srgbClr val="FFFFFF"/>
                </a:solidFill>
                <a:latin typeface="Carlito"/>
                <a:cs typeface="Carlito"/>
              </a:rPr>
              <a:t> </a:t>
            </a:r>
            <a:r>
              <a:rPr lang="en-US" spc="-5" dirty="0">
                <a:solidFill>
                  <a:srgbClr val="FFFFFF"/>
                </a:solidFill>
                <a:latin typeface="Carlito"/>
                <a:cs typeface="Carlito"/>
              </a:rPr>
              <a:t>application.</a:t>
            </a:r>
            <a:endParaRPr lang="en-US" dirty="0">
              <a:latin typeface="Carlito"/>
              <a:cs typeface="Carlito"/>
            </a:endParaRPr>
          </a:p>
          <a:p>
            <a:pPr marL="195580">
              <a:spcBef>
                <a:spcPts val="480"/>
              </a:spcBef>
              <a:buClr>
                <a:srgbClr val="FF8500"/>
              </a:buClr>
              <a:buFont typeface="Wingdings"/>
              <a:buChar char=""/>
              <a:tabLst>
                <a:tab pos="195580" algn="l"/>
              </a:tabLst>
            </a:pPr>
            <a:r>
              <a:rPr lang="en-US" spc="-10" dirty="0">
                <a:solidFill>
                  <a:srgbClr val="FFFFFF"/>
                </a:solidFill>
                <a:latin typeface="Carlito"/>
                <a:cs typeface="Carlito"/>
              </a:rPr>
              <a:t>Any </a:t>
            </a:r>
            <a:r>
              <a:rPr lang="en-US" dirty="0">
                <a:solidFill>
                  <a:srgbClr val="FFFFFF"/>
                </a:solidFill>
                <a:latin typeface="Carlito"/>
                <a:cs typeface="Carlito"/>
              </a:rPr>
              <a:t>number </a:t>
            </a:r>
            <a:r>
              <a:rPr lang="en-US" spc="-5" dirty="0">
                <a:solidFill>
                  <a:srgbClr val="FFFFFF"/>
                </a:solidFill>
                <a:latin typeface="Carlito"/>
                <a:cs typeface="Carlito"/>
              </a:rPr>
              <a:t>of </a:t>
            </a:r>
            <a:r>
              <a:rPr lang="en-US" spc="-15" dirty="0">
                <a:solidFill>
                  <a:srgbClr val="FFFFFF"/>
                </a:solidFill>
                <a:latin typeface="Carlito"/>
                <a:cs typeface="Carlito"/>
              </a:rPr>
              <a:t>users </a:t>
            </a:r>
            <a:r>
              <a:rPr lang="en-US" spc="-5" dirty="0">
                <a:solidFill>
                  <a:srgbClr val="FFFFFF"/>
                </a:solidFill>
                <a:latin typeface="Carlito"/>
                <a:cs typeface="Carlito"/>
              </a:rPr>
              <a:t>can be</a:t>
            </a:r>
            <a:r>
              <a:rPr lang="en-US" spc="-15" dirty="0">
                <a:solidFill>
                  <a:srgbClr val="FFFFFF"/>
                </a:solidFill>
                <a:latin typeface="Carlito"/>
                <a:cs typeface="Carlito"/>
              </a:rPr>
              <a:t> </a:t>
            </a:r>
            <a:r>
              <a:rPr lang="en-US" spc="-5" dirty="0">
                <a:solidFill>
                  <a:srgbClr val="FFFFFF"/>
                </a:solidFill>
                <a:latin typeface="Carlito"/>
                <a:cs typeface="Carlito"/>
              </a:rPr>
              <a:t>accommodated.</a:t>
            </a:r>
            <a:endParaRPr lang="en-US" dirty="0">
              <a:latin typeface="Carlito"/>
              <a:cs typeface="Carlito"/>
            </a:endParaRPr>
          </a:p>
          <a:p>
            <a:pPr marL="195580">
              <a:spcBef>
                <a:spcPts val="480"/>
              </a:spcBef>
              <a:buClr>
                <a:srgbClr val="FF8500"/>
              </a:buClr>
              <a:buFont typeface="Wingdings"/>
              <a:buChar char=""/>
              <a:tabLst>
                <a:tab pos="195580" algn="l"/>
              </a:tabLst>
            </a:pPr>
            <a:r>
              <a:rPr lang="en-US" dirty="0">
                <a:solidFill>
                  <a:srgbClr val="FFFFFF"/>
                </a:solidFill>
                <a:latin typeface="Carlito"/>
                <a:cs typeface="Carlito"/>
              </a:rPr>
              <a:t>It is </a:t>
            </a:r>
            <a:r>
              <a:rPr lang="en-US" spc="-10" dirty="0">
                <a:solidFill>
                  <a:srgbClr val="FFFFFF"/>
                </a:solidFill>
                <a:latin typeface="Carlito"/>
                <a:cs typeface="Carlito"/>
              </a:rPr>
              <a:t>flexible </a:t>
            </a:r>
            <a:r>
              <a:rPr lang="en-US" dirty="0">
                <a:solidFill>
                  <a:srgbClr val="FFFFFF"/>
                </a:solidFill>
                <a:latin typeface="Carlito"/>
                <a:cs typeface="Carlito"/>
              </a:rPr>
              <a:t>and</a:t>
            </a:r>
            <a:r>
              <a:rPr lang="en-US" spc="5" dirty="0">
                <a:solidFill>
                  <a:srgbClr val="FFFFFF"/>
                </a:solidFill>
                <a:latin typeface="Carlito"/>
                <a:cs typeface="Carlito"/>
              </a:rPr>
              <a:t> </a:t>
            </a:r>
            <a:r>
              <a:rPr lang="en-US" spc="-10" dirty="0">
                <a:solidFill>
                  <a:srgbClr val="FFFFFF"/>
                </a:solidFill>
                <a:latin typeface="Carlito"/>
                <a:cs typeface="Carlito"/>
              </a:rPr>
              <a:t>growth-oriented.</a:t>
            </a:r>
            <a:endParaRPr lang="en-US" dirty="0">
              <a:latin typeface="Carlito"/>
              <a:cs typeface="Carlito"/>
            </a:endParaRPr>
          </a:p>
          <a:p>
            <a:pPr marL="195580">
              <a:spcBef>
                <a:spcPts val="484"/>
              </a:spcBef>
              <a:buClr>
                <a:srgbClr val="FF8500"/>
              </a:buClr>
              <a:buFont typeface="Wingdings"/>
              <a:buChar char=""/>
              <a:tabLst>
                <a:tab pos="195580" algn="l"/>
              </a:tabLst>
            </a:pPr>
            <a:r>
              <a:rPr lang="en-US" spc="-45" dirty="0">
                <a:solidFill>
                  <a:srgbClr val="FFFFFF"/>
                </a:solidFill>
                <a:latin typeface="Carlito"/>
                <a:cs typeface="Carlito"/>
              </a:rPr>
              <a:t>Today </a:t>
            </a:r>
            <a:r>
              <a:rPr lang="en-US" spc="-5" dirty="0">
                <a:solidFill>
                  <a:srgbClr val="FFFFFF"/>
                </a:solidFill>
                <a:latin typeface="Carlito"/>
                <a:cs typeface="Carlito"/>
              </a:rPr>
              <a:t>speeds </a:t>
            </a:r>
            <a:r>
              <a:rPr lang="en-US" spc="-10" dirty="0">
                <a:solidFill>
                  <a:srgbClr val="FFFFFF"/>
                </a:solidFill>
                <a:latin typeface="Carlito"/>
                <a:cs typeface="Carlito"/>
              </a:rPr>
              <a:t>are </a:t>
            </a:r>
            <a:r>
              <a:rPr lang="en-US" spc="-5" dirty="0">
                <a:solidFill>
                  <a:srgbClr val="FFFFFF"/>
                </a:solidFill>
                <a:latin typeface="Carlito"/>
                <a:cs typeface="Carlito"/>
              </a:rPr>
              <a:t>normally </a:t>
            </a:r>
            <a:r>
              <a:rPr lang="en-US" dirty="0">
                <a:solidFill>
                  <a:srgbClr val="C00000"/>
                </a:solidFill>
                <a:latin typeface="Carlito"/>
                <a:cs typeface="Carlito"/>
              </a:rPr>
              <a:t>100 </a:t>
            </a:r>
            <a:r>
              <a:rPr lang="en-US" spc="-5" dirty="0">
                <a:solidFill>
                  <a:srgbClr val="C00000"/>
                </a:solidFill>
                <a:latin typeface="Carlito"/>
                <a:cs typeface="Carlito"/>
              </a:rPr>
              <a:t>or </a:t>
            </a:r>
            <a:r>
              <a:rPr lang="en-US" dirty="0">
                <a:solidFill>
                  <a:srgbClr val="C00000"/>
                </a:solidFill>
                <a:latin typeface="Carlito"/>
                <a:cs typeface="Carlito"/>
              </a:rPr>
              <a:t>1000</a:t>
            </a:r>
            <a:r>
              <a:rPr lang="en-US" spc="5" dirty="0">
                <a:solidFill>
                  <a:srgbClr val="C00000"/>
                </a:solidFill>
                <a:latin typeface="Carlito"/>
                <a:cs typeface="Carlito"/>
              </a:rPr>
              <a:t> </a:t>
            </a:r>
            <a:r>
              <a:rPr lang="en-US" dirty="0">
                <a:solidFill>
                  <a:srgbClr val="C00000"/>
                </a:solidFill>
                <a:latin typeface="Carlito"/>
                <a:cs typeface="Carlito"/>
              </a:rPr>
              <a:t>Mbps</a:t>
            </a:r>
            <a:r>
              <a:rPr lang="en-US" dirty="0">
                <a:solidFill>
                  <a:srgbClr val="FFFFFF"/>
                </a:solidFill>
                <a:latin typeface="Carlito"/>
                <a:cs typeface="Carlito"/>
              </a:rPr>
              <a:t>.</a:t>
            </a:r>
            <a:endParaRPr lang="en-US" dirty="0">
              <a:latin typeface="Carlito"/>
              <a:cs typeface="Carlito"/>
            </a:endParaRPr>
          </a:p>
          <a:p>
            <a:pPr marL="195580">
              <a:spcBef>
                <a:spcPts val="480"/>
              </a:spcBef>
              <a:buClr>
                <a:srgbClr val="FF8500"/>
              </a:buClr>
              <a:buFont typeface="Wingdings"/>
              <a:buChar char=""/>
              <a:tabLst>
                <a:tab pos="195580" algn="l"/>
              </a:tabLst>
            </a:pPr>
            <a:r>
              <a:rPr lang="en-US" dirty="0">
                <a:solidFill>
                  <a:srgbClr val="FFFFFF"/>
                </a:solidFill>
                <a:latin typeface="Carlito"/>
                <a:cs typeface="Carlito"/>
              </a:rPr>
              <a:t>It </a:t>
            </a:r>
            <a:r>
              <a:rPr lang="en-US" spc="-10" dirty="0">
                <a:solidFill>
                  <a:srgbClr val="FFFFFF"/>
                </a:solidFill>
                <a:latin typeface="Carlito"/>
                <a:cs typeface="Carlito"/>
              </a:rPr>
              <a:t>provide </a:t>
            </a:r>
            <a:r>
              <a:rPr lang="en-US" spc="-15" dirty="0">
                <a:solidFill>
                  <a:srgbClr val="C00000"/>
                </a:solidFill>
                <a:latin typeface="Carlito"/>
                <a:cs typeface="Carlito"/>
              </a:rPr>
              <a:t>data</a:t>
            </a:r>
            <a:r>
              <a:rPr lang="en-US" dirty="0">
                <a:solidFill>
                  <a:srgbClr val="C00000"/>
                </a:solidFill>
                <a:latin typeface="Carlito"/>
                <a:cs typeface="Carlito"/>
              </a:rPr>
              <a:t> </a:t>
            </a:r>
            <a:r>
              <a:rPr lang="en-US" spc="-20" dirty="0">
                <a:solidFill>
                  <a:srgbClr val="C00000"/>
                </a:solidFill>
                <a:latin typeface="Carlito"/>
                <a:cs typeface="Carlito"/>
              </a:rPr>
              <a:t>integrity</a:t>
            </a:r>
            <a:r>
              <a:rPr lang="en-US" spc="-20" dirty="0">
                <a:solidFill>
                  <a:srgbClr val="FFFFFF"/>
                </a:solidFill>
                <a:latin typeface="Carlito"/>
                <a:cs typeface="Carlito"/>
              </a:rPr>
              <a:t>.</a:t>
            </a:r>
            <a:endParaRPr lang="en-US" dirty="0">
              <a:latin typeface="Carlito"/>
              <a:cs typeface="Carlito"/>
            </a:endParaRPr>
          </a:p>
          <a:p>
            <a:endParaRPr lang="en-US" dirty="0"/>
          </a:p>
        </p:txBody>
      </p:sp>
      <p:sp>
        <p:nvSpPr>
          <p:cNvPr id="4" name="Footer Placeholder 3"/>
          <p:cNvSpPr>
            <a:spLocks noGrp="1"/>
          </p:cNvSpPr>
          <p:nvPr>
            <p:ph type="ftr" sz="quarter" idx="11"/>
          </p:nvPr>
        </p:nvSpPr>
        <p:spPr/>
        <p:txBody>
          <a:bodyPr/>
          <a:lstStyle/>
          <a:p>
            <a:r>
              <a:rPr lang="en-US" smtClean="0"/>
              <a:t>Dr.S.L.Jayalakshmi,VIT,Chennai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10805383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1538" y="133351"/>
            <a:ext cx="7286676" cy="914399"/>
          </a:xfrm>
        </p:spPr>
        <p:txBody>
          <a:bodyPr>
            <a:normAutofit/>
          </a:bodyPr>
          <a:lstStyle/>
          <a:p>
            <a:r>
              <a:rPr lang="en-IN" dirty="0" smtClean="0"/>
              <a:t> Metropolitan Area Network</a:t>
            </a:r>
            <a:endParaRPr lang="en-IN" dirty="0"/>
          </a:p>
        </p:txBody>
      </p:sp>
      <p:sp>
        <p:nvSpPr>
          <p:cNvPr id="3" name="Content Placeholder 2"/>
          <p:cNvSpPr>
            <a:spLocks noGrp="1"/>
          </p:cNvSpPr>
          <p:nvPr>
            <p:ph idx="1"/>
          </p:nvPr>
        </p:nvSpPr>
        <p:spPr>
          <a:xfrm>
            <a:off x="1285852" y="1071552"/>
            <a:ext cx="7400948" cy="3680222"/>
          </a:xfrm>
        </p:spPr>
        <p:txBody>
          <a:bodyPr/>
          <a:lstStyle/>
          <a:p>
            <a:pPr algn="just"/>
            <a:r>
              <a:rPr lang="en-US" altLang="en-US" sz="1800" dirty="0" smtClean="0"/>
              <a:t>A metropolitan area network, or MAN, covers a city. The best-known example of a MAN is the cable television network available in many cities.</a:t>
            </a:r>
          </a:p>
          <a:p>
            <a:pPr algn="just"/>
            <a:r>
              <a:rPr lang="en-IN" altLang="en-US" sz="1800" dirty="0" smtClean="0"/>
              <a:t>Characteristics :Size, Transmission technology, Topology</a:t>
            </a:r>
            <a:endParaRPr lang="en-US" altLang="en-US" sz="1800" dirty="0" smtClean="0"/>
          </a:p>
          <a:p>
            <a:pPr algn="just"/>
            <a:endParaRPr lang="en-US" i="1" dirty="0" smtClean="0">
              <a:latin typeface="+mj-lt"/>
            </a:endParaRPr>
          </a:p>
        </p:txBody>
      </p:sp>
      <p:sp>
        <p:nvSpPr>
          <p:cNvPr id="5" name="Footer Placeholder 4"/>
          <p:cNvSpPr>
            <a:spLocks noGrp="1"/>
          </p:cNvSpPr>
          <p:nvPr>
            <p:ph type="ftr" sz="quarter" idx="11"/>
          </p:nvPr>
        </p:nvSpPr>
        <p:spPr/>
        <p:txBody>
          <a:bodyPr/>
          <a:lstStyle/>
          <a:p>
            <a:r>
              <a:rPr lang="en-US" smtClean="0"/>
              <a:t>Dr.S.L.Jayalakshmi,VIT,Chennai</a:t>
            </a:r>
            <a:endParaRPr lang="en-US" dirty="0"/>
          </a:p>
        </p:txBody>
      </p:sp>
      <p:sp>
        <p:nvSpPr>
          <p:cNvPr id="4098" name="AutoShape 2" descr="What is Local Area Network (LAN) and Wide Area Network (WAN)? (With images)  | Wide area network, Local area network, Local are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0" name="AutoShape 4" descr="What is Local Area Network (LAN) and Wide Area Network (WAN)? (With images)  | Wide area network, Local area network, Local are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1442" name="Picture 2" descr="C:\Users\Dell\Desktop\man.jpg"/>
          <p:cNvPicPr>
            <a:picLocks noChangeAspect="1" noChangeArrowheads="1"/>
          </p:cNvPicPr>
          <p:nvPr/>
        </p:nvPicPr>
        <p:blipFill>
          <a:blip r:embed="rId3"/>
          <a:srcRect/>
          <a:stretch>
            <a:fillRect/>
          </a:stretch>
        </p:blipFill>
        <p:spPr bwMode="auto">
          <a:xfrm>
            <a:off x="2500298" y="2357436"/>
            <a:ext cx="4494998" cy="2219328"/>
          </a:xfrm>
          <a:prstGeom prst="rect">
            <a:avLst/>
          </a:prstGeom>
          <a:noFill/>
        </p:spPr>
      </p:pic>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635705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555526"/>
            <a:ext cx="7315200" cy="865573"/>
          </a:xfrm>
        </p:spPr>
        <p:txBody>
          <a:bodyPr/>
          <a:lstStyle/>
          <a:p>
            <a:r>
              <a:rPr lang="en-US" dirty="0">
                <a:solidFill>
                  <a:srgbClr val="FFFFFF"/>
                </a:solidFill>
                <a:latin typeface="Carlito"/>
                <a:cs typeface="Carlito"/>
              </a:rPr>
              <a:t>MAN</a:t>
            </a:r>
            <a:endParaRPr lang="en-US" dirty="0"/>
          </a:p>
        </p:txBody>
      </p:sp>
      <p:sp>
        <p:nvSpPr>
          <p:cNvPr id="3" name="Content Placeholder 2"/>
          <p:cNvSpPr>
            <a:spLocks noGrp="1"/>
          </p:cNvSpPr>
          <p:nvPr>
            <p:ph idx="1"/>
          </p:nvPr>
        </p:nvSpPr>
        <p:spPr>
          <a:xfrm>
            <a:off x="683568" y="1419623"/>
            <a:ext cx="7546032" cy="3312398"/>
          </a:xfrm>
        </p:spPr>
        <p:txBody>
          <a:bodyPr>
            <a:normAutofit fontScale="85000" lnSpcReduction="20000"/>
          </a:bodyPr>
          <a:lstStyle/>
          <a:p>
            <a:pPr marL="354965" marR="8255" indent="-342900">
              <a:lnSpc>
                <a:spcPct val="100000"/>
              </a:lnSpc>
              <a:spcBef>
                <a:spcPts val="105"/>
              </a:spcBef>
              <a:buClr>
                <a:srgbClr val="FF8500"/>
              </a:buClr>
              <a:buFont typeface="Arial"/>
              <a:buChar char="•"/>
              <a:tabLst>
                <a:tab pos="354965" algn="l"/>
                <a:tab pos="355600" algn="l"/>
              </a:tabLst>
            </a:pPr>
            <a:r>
              <a:rPr lang="en-US" dirty="0">
                <a:solidFill>
                  <a:srgbClr val="FFFFFF"/>
                </a:solidFill>
                <a:latin typeface="Carlito"/>
                <a:cs typeface="Carlito"/>
              </a:rPr>
              <a:t>The	high	speed	links	between	LANs	within	a	MAN	are	made</a:t>
            </a:r>
          </a:p>
          <a:p>
            <a:pPr marL="354965" marR="8255" indent="-342900">
              <a:lnSpc>
                <a:spcPct val="100000"/>
              </a:lnSpc>
              <a:spcBef>
                <a:spcPts val="105"/>
              </a:spcBef>
              <a:buClr>
                <a:srgbClr val="FF8500"/>
              </a:buClr>
              <a:buFont typeface="Arial"/>
              <a:buChar char="•"/>
              <a:tabLst>
                <a:tab pos="354965" algn="l"/>
                <a:tab pos="355600" algn="l"/>
              </a:tabLst>
            </a:pPr>
            <a:r>
              <a:rPr lang="en-US" dirty="0">
                <a:solidFill>
                  <a:srgbClr val="FFFFFF"/>
                </a:solidFill>
                <a:latin typeface="Carlito"/>
                <a:cs typeface="Carlito"/>
              </a:rPr>
              <a:t>possible by fiber-optic </a:t>
            </a:r>
            <a:r>
              <a:rPr lang="en-US" dirty="0" err="1">
                <a:solidFill>
                  <a:srgbClr val="FFFFFF"/>
                </a:solidFill>
                <a:latin typeface="Carlito"/>
                <a:cs typeface="Carlito"/>
              </a:rPr>
              <a:t>connectionMAN</a:t>
            </a:r>
            <a:r>
              <a:rPr lang="en-US" dirty="0">
                <a:solidFill>
                  <a:srgbClr val="FFFFFF"/>
                </a:solidFill>
                <a:latin typeface="Carlito"/>
                <a:cs typeface="Carlito"/>
              </a:rPr>
              <a:t> is a bigger </a:t>
            </a:r>
            <a:r>
              <a:rPr lang="en-US" spc="-10" dirty="0">
                <a:solidFill>
                  <a:srgbClr val="FFFFFF"/>
                </a:solidFill>
                <a:latin typeface="Carlito"/>
                <a:cs typeface="Carlito"/>
              </a:rPr>
              <a:t>network </a:t>
            </a:r>
            <a:r>
              <a:rPr lang="en-US" spc="-15" dirty="0">
                <a:solidFill>
                  <a:srgbClr val="FFFFFF"/>
                </a:solidFill>
                <a:latin typeface="Carlito"/>
                <a:cs typeface="Carlito"/>
              </a:rPr>
              <a:t>covers </a:t>
            </a:r>
            <a:r>
              <a:rPr lang="en-US" dirty="0">
                <a:solidFill>
                  <a:srgbClr val="FFFFFF"/>
                </a:solidFill>
                <a:latin typeface="Carlito"/>
                <a:cs typeface="Carlito"/>
              </a:rPr>
              <a:t>a </a:t>
            </a:r>
            <a:r>
              <a:rPr lang="en-US" spc="-10" dirty="0">
                <a:solidFill>
                  <a:srgbClr val="FFFFFF"/>
                </a:solidFill>
                <a:latin typeface="Carlito"/>
                <a:cs typeface="Carlito"/>
              </a:rPr>
              <a:t>group </a:t>
            </a:r>
            <a:r>
              <a:rPr lang="en-US" spc="-5" dirty="0">
                <a:solidFill>
                  <a:srgbClr val="FFFFFF"/>
                </a:solidFill>
                <a:latin typeface="Carlito"/>
                <a:cs typeface="Carlito"/>
              </a:rPr>
              <a:t>of nearby </a:t>
            </a:r>
            <a:r>
              <a:rPr lang="en-US" spc="-10" dirty="0">
                <a:solidFill>
                  <a:srgbClr val="FFFFFF"/>
                </a:solidFill>
                <a:latin typeface="Carlito"/>
                <a:cs typeface="Carlito"/>
              </a:rPr>
              <a:t>offices </a:t>
            </a:r>
            <a:r>
              <a:rPr lang="en-US" dirty="0">
                <a:solidFill>
                  <a:srgbClr val="FFFFFF"/>
                </a:solidFill>
                <a:latin typeface="Carlito"/>
                <a:cs typeface="Carlito"/>
              </a:rPr>
              <a:t>in a city  </a:t>
            </a:r>
            <a:r>
              <a:rPr lang="en-US" spc="-5" dirty="0">
                <a:solidFill>
                  <a:srgbClr val="FFFFFF"/>
                </a:solidFill>
                <a:latin typeface="Carlito"/>
                <a:cs typeface="Carlito"/>
              </a:rPr>
              <a:t>up </a:t>
            </a:r>
            <a:r>
              <a:rPr lang="en-US" spc="-15" dirty="0">
                <a:solidFill>
                  <a:srgbClr val="FFFFFF"/>
                </a:solidFill>
                <a:latin typeface="Carlito"/>
                <a:cs typeface="Carlito"/>
              </a:rPr>
              <a:t>to </a:t>
            </a:r>
            <a:r>
              <a:rPr lang="en-US" dirty="0">
                <a:solidFill>
                  <a:srgbClr val="C00000"/>
                </a:solidFill>
                <a:latin typeface="Carlito"/>
                <a:cs typeface="Carlito"/>
              </a:rPr>
              <a:t>10 – 20 </a:t>
            </a:r>
            <a:r>
              <a:rPr lang="en-US" spc="-10" dirty="0">
                <a:solidFill>
                  <a:srgbClr val="C00000"/>
                </a:solidFill>
                <a:latin typeface="Carlito"/>
                <a:cs typeface="Carlito"/>
              </a:rPr>
              <a:t>kilometers </a:t>
            </a:r>
            <a:r>
              <a:rPr lang="en-US" spc="-5" dirty="0">
                <a:solidFill>
                  <a:srgbClr val="C00000"/>
                </a:solidFill>
                <a:latin typeface="Carlito"/>
                <a:cs typeface="Carlito"/>
              </a:rPr>
              <a:t>range</a:t>
            </a:r>
            <a:r>
              <a:rPr lang="en-US" spc="-5" dirty="0">
                <a:solidFill>
                  <a:srgbClr val="FFFFFF"/>
                </a:solidFill>
                <a:latin typeface="Carlito"/>
                <a:cs typeface="Carlito"/>
              </a:rPr>
              <a:t>.</a:t>
            </a:r>
            <a:endParaRPr lang="en-US" dirty="0">
              <a:latin typeface="Carlito"/>
              <a:cs typeface="Carlito"/>
            </a:endParaRPr>
          </a:p>
          <a:p>
            <a:pPr marL="354965" indent="-342900">
              <a:lnSpc>
                <a:spcPct val="100000"/>
              </a:lnSpc>
              <a:spcBef>
                <a:spcPts val="480"/>
              </a:spcBef>
              <a:buClr>
                <a:srgbClr val="FF8500"/>
              </a:buClr>
              <a:buFont typeface="Arial"/>
              <a:buChar char="•"/>
              <a:tabLst>
                <a:tab pos="354965" algn="l"/>
                <a:tab pos="355600" algn="l"/>
              </a:tabLst>
            </a:pPr>
            <a:r>
              <a:rPr lang="en-US" dirty="0">
                <a:solidFill>
                  <a:srgbClr val="FFFFFF"/>
                </a:solidFill>
                <a:latin typeface="Carlito"/>
                <a:cs typeface="Carlito"/>
              </a:rPr>
              <a:t>MAN </a:t>
            </a:r>
            <a:r>
              <a:rPr lang="en-US" spc="-5" dirty="0">
                <a:solidFill>
                  <a:srgbClr val="FFFFFF"/>
                </a:solidFill>
                <a:latin typeface="Carlito"/>
                <a:cs typeface="Carlito"/>
              </a:rPr>
              <a:t>supports both </a:t>
            </a:r>
            <a:r>
              <a:rPr lang="en-US" spc="-10" dirty="0">
                <a:solidFill>
                  <a:srgbClr val="C00000"/>
                </a:solidFill>
                <a:latin typeface="Carlito"/>
                <a:cs typeface="Carlito"/>
              </a:rPr>
              <a:t>voice </a:t>
            </a:r>
            <a:r>
              <a:rPr lang="en-US" dirty="0">
                <a:solidFill>
                  <a:srgbClr val="C00000"/>
                </a:solidFill>
                <a:latin typeface="Carlito"/>
                <a:cs typeface="Carlito"/>
              </a:rPr>
              <a:t>and</a:t>
            </a:r>
            <a:r>
              <a:rPr lang="en-US" spc="-30" dirty="0">
                <a:solidFill>
                  <a:srgbClr val="C00000"/>
                </a:solidFill>
                <a:latin typeface="Carlito"/>
                <a:cs typeface="Carlito"/>
              </a:rPr>
              <a:t> </a:t>
            </a:r>
            <a:r>
              <a:rPr lang="en-US" spc="-10" dirty="0">
                <a:solidFill>
                  <a:srgbClr val="C00000"/>
                </a:solidFill>
                <a:latin typeface="Carlito"/>
                <a:cs typeface="Carlito"/>
              </a:rPr>
              <a:t>data</a:t>
            </a:r>
            <a:r>
              <a:rPr lang="en-US" spc="-10" dirty="0">
                <a:solidFill>
                  <a:srgbClr val="FFFFFF"/>
                </a:solidFill>
                <a:latin typeface="Carlito"/>
                <a:cs typeface="Carlito"/>
              </a:rPr>
              <a:t>.</a:t>
            </a:r>
            <a:endParaRPr lang="en-US" dirty="0">
              <a:latin typeface="Carlito"/>
              <a:cs typeface="Carlito"/>
            </a:endParaRPr>
          </a:p>
          <a:p>
            <a:pPr marL="354965" indent="-342900">
              <a:lnSpc>
                <a:spcPct val="100000"/>
              </a:lnSpc>
              <a:spcBef>
                <a:spcPts val="480"/>
              </a:spcBef>
              <a:buClr>
                <a:srgbClr val="FF8500"/>
              </a:buClr>
              <a:buFont typeface="Arial"/>
              <a:buChar char="•"/>
              <a:tabLst>
                <a:tab pos="354965" algn="l"/>
                <a:tab pos="355600" algn="l"/>
              </a:tabLst>
            </a:pPr>
            <a:r>
              <a:rPr lang="en-US" spc="-5" dirty="0">
                <a:solidFill>
                  <a:srgbClr val="FFFFFF"/>
                </a:solidFill>
                <a:latin typeface="Carlito"/>
                <a:cs typeface="Carlito"/>
              </a:rPr>
              <a:t>The </a:t>
            </a:r>
            <a:r>
              <a:rPr lang="en-US" dirty="0">
                <a:solidFill>
                  <a:srgbClr val="FFFFFF"/>
                </a:solidFill>
                <a:latin typeface="Carlito"/>
                <a:cs typeface="Carlito"/>
              </a:rPr>
              <a:t>typical </a:t>
            </a:r>
            <a:r>
              <a:rPr lang="en-US" spc="-15" dirty="0">
                <a:solidFill>
                  <a:srgbClr val="FFFFFF"/>
                </a:solidFill>
                <a:latin typeface="Carlito"/>
                <a:cs typeface="Carlito"/>
              </a:rPr>
              <a:t>example </a:t>
            </a:r>
            <a:r>
              <a:rPr lang="en-US" dirty="0">
                <a:solidFill>
                  <a:srgbClr val="FFFFFF"/>
                </a:solidFill>
                <a:latin typeface="Carlito"/>
                <a:cs typeface="Carlito"/>
              </a:rPr>
              <a:t>is </a:t>
            </a:r>
            <a:r>
              <a:rPr lang="en-US" spc="-5" dirty="0">
                <a:solidFill>
                  <a:srgbClr val="C00000"/>
                </a:solidFill>
                <a:latin typeface="Carlito"/>
                <a:cs typeface="Carlito"/>
              </a:rPr>
              <a:t>Local Cable</a:t>
            </a:r>
            <a:r>
              <a:rPr lang="en-US" spc="-10" dirty="0">
                <a:solidFill>
                  <a:srgbClr val="C00000"/>
                </a:solidFill>
                <a:latin typeface="Carlito"/>
                <a:cs typeface="Carlito"/>
              </a:rPr>
              <a:t> </a:t>
            </a:r>
            <a:r>
              <a:rPr lang="en-US" spc="-5" dirty="0">
                <a:solidFill>
                  <a:srgbClr val="C00000"/>
                </a:solidFill>
                <a:latin typeface="Carlito"/>
                <a:cs typeface="Carlito"/>
              </a:rPr>
              <a:t>Network</a:t>
            </a:r>
            <a:r>
              <a:rPr lang="en-US" spc="-5" dirty="0">
                <a:solidFill>
                  <a:srgbClr val="FFFFFF"/>
                </a:solidFill>
                <a:latin typeface="Carlito"/>
                <a:cs typeface="Carlito"/>
              </a:rPr>
              <a:t>.</a:t>
            </a:r>
            <a:endParaRPr lang="en-US" dirty="0">
              <a:latin typeface="Carlito"/>
              <a:cs typeface="Carlito"/>
            </a:endParaRPr>
          </a:p>
          <a:p>
            <a:pPr marL="354965" indent="-342900">
              <a:lnSpc>
                <a:spcPct val="100000"/>
              </a:lnSpc>
              <a:spcBef>
                <a:spcPts val="480"/>
              </a:spcBef>
              <a:buClr>
                <a:srgbClr val="FF8500"/>
              </a:buClr>
              <a:buFont typeface="Arial"/>
              <a:buChar char="•"/>
              <a:tabLst>
                <a:tab pos="354965" algn="l"/>
                <a:tab pos="355600" algn="l"/>
              </a:tabLst>
            </a:pPr>
            <a:r>
              <a:rPr lang="en-US" dirty="0">
                <a:solidFill>
                  <a:srgbClr val="FFFFFF"/>
                </a:solidFill>
                <a:latin typeface="Carlito"/>
                <a:cs typeface="Carlito"/>
              </a:rPr>
              <a:t>MAN run </a:t>
            </a:r>
            <a:r>
              <a:rPr lang="en-US" spc="-15" dirty="0">
                <a:solidFill>
                  <a:srgbClr val="FFFFFF"/>
                </a:solidFill>
                <a:latin typeface="Carlito"/>
                <a:cs typeface="Carlito"/>
              </a:rPr>
              <a:t>at </a:t>
            </a:r>
            <a:r>
              <a:rPr lang="en-US" spc="-5" dirty="0">
                <a:solidFill>
                  <a:srgbClr val="FFFFFF"/>
                </a:solidFill>
                <a:latin typeface="Carlito"/>
                <a:cs typeface="Carlito"/>
              </a:rPr>
              <a:t>speeds of </a:t>
            </a:r>
            <a:r>
              <a:rPr lang="en-US" dirty="0">
                <a:solidFill>
                  <a:srgbClr val="FFFFFF"/>
                </a:solidFill>
                <a:latin typeface="Carlito"/>
                <a:cs typeface="Carlito"/>
              </a:rPr>
              <a:t>150</a:t>
            </a:r>
            <a:r>
              <a:rPr lang="en-US" spc="-20" dirty="0">
                <a:solidFill>
                  <a:srgbClr val="FFFFFF"/>
                </a:solidFill>
                <a:latin typeface="Carlito"/>
                <a:cs typeface="Carlito"/>
              </a:rPr>
              <a:t> </a:t>
            </a:r>
            <a:r>
              <a:rPr lang="en-US" spc="-5" dirty="0">
                <a:solidFill>
                  <a:srgbClr val="FFFFFF"/>
                </a:solidFill>
                <a:latin typeface="Carlito"/>
                <a:cs typeface="Carlito"/>
              </a:rPr>
              <a:t>Mbps.</a:t>
            </a:r>
            <a:endParaRPr lang="en-US" dirty="0">
              <a:latin typeface="Carlito"/>
              <a:cs typeface="Carlito"/>
            </a:endParaRPr>
          </a:p>
          <a:p>
            <a:pPr marL="354965" indent="-342900">
              <a:lnSpc>
                <a:spcPct val="100000"/>
              </a:lnSpc>
              <a:spcBef>
                <a:spcPts val="480"/>
              </a:spcBef>
              <a:buClr>
                <a:srgbClr val="FF8500"/>
              </a:buClr>
              <a:buFont typeface="Arial"/>
              <a:buChar char="•"/>
              <a:tabLst>
                <a:tab pos="354965" algn="l"/>
                <a:tab pos="355600" algn="l"/>
              </a:tabLst>
            </a:pPr>
            <a:r>
              <a:rPr lang="en-US" dirty="0">
                <a:solidFill>
                  <a:srgbClr val="C00000"/>
                </a:solidFill>
                <a:latin typeface="Carlito"/>
                <a:cs typeface="Carlito"/>
              </a:rPr>
              <a:t>Bus </a:t>
            </a:r>
            <a:r>
              <a:rPr lang="en-US" spc="-25" dirty="0">
                <a:solidFill>
                  <a:srgbClr val="C00000"/>
                </a:solidFill>
                <a:latin typeface="Carlito"/>
                <a:cs typeface="Carlito"/>
              </a:rPr>
              <a:t>Topology </a:t>
            </a:r>
            <a:r>
              <a:rPr lang="en-US" dirty="0">
                <a:solidFill>
                  <a:srgbClr val="FFFFFF"/>
                </a:solidFill>
                <a:latin typeface="Carlito"/>
                <a:cs typeface="Carlito"/>
              </a:rPr>
              <a:t>is </a:t>
            </a:r>
            <a:r>
              <a:rPr lang="en-US" spc="-5" dirty="0">
                <a:solidFill>
                  <a:srgbClr val="FFFFFF"/>
                </a:solidFill>
                <a:latin typeface="Carlito"/>
                <a:cs typeface="Carlito"/>
              </a:rPr>
              <a:t>used </a:t>
            </a:r>
            <a:r>
              <a:rPr lang="en-US" spc="-15" dirty="0">
                <a:solidFill>
                  <a:srgbClr val="FFFFFF"/>
                </a:solidFill>
                <a:latin typeface="Carlito"/>
                <a:cs typeface="Carlito"/>
              </a:rPr>
              <a:t>for </a:t>
            </a:r>
            <a:r>
              <a:rPr lang="en-US" dirty="0">
                <a:solidFill>
                  <a:srgbClr val="FFFFFF"/>
                </a:solidFill>
                <a:latin typeface="Carlito"/>
                <a:cs typeface="Carlito"/>
              </a:rPr>
              <a:t>MAN</a:t>
            </a:r>
            <a:r>
              <a:rPr lang="en-US" spc="-30" dirty="0">
                <a:solidFill>
                  <a:srgbClr val="FFFFFF"/>
                </a:solidFill>
                <a:latin typeface="Carlito"/>
                <a:cs typeface="Carlito"/>
              </a:rPr>
              <a:t> </a:t>
            </a:r>
            <a:r>
              <a:rPr lang="en-US" spc="-15" dirty="0">
                <a:solidFill>
                  <a:srgbClr val="FFFFFF"/>
                </a:solidFill>
                <a:latin typeface="Carlito"/>
                <a:cs typeface="Carlito"/>
              </a:rPr>
              <a:t>Connectivity</a:t>
            </a:r>
            <a:r>
              <a:rPr lang="en-US" spc="-15" dirty="0" smtClean="0">
                <a:solidFill>
                  <a:srgbClr val="FFFFFF"/>
                </a:solidFill>
                <a:latin typeface="Carlito"/>
                <a:cs typeface="Carlito"/>
              </a:rPr>
              <a:t>.</a:t>
            </a:r>
          </a:p>
          <a:p>
            <a:pPr marL="401955" indent="-342900">
              <a:spcBef>
                <a:spcPts val="965"/>
              </a:spcBef>
              <a:buClr>
                <a:srgbClr val="FF8500"/>
              </a:buClr>
              <a:tabLst>
                <a:tab pos="302260" algn="l"/>
                <a:tab pos="813435" algn="l"/>
                <a:tab pos="1386205" algn="l"/>
                <a:tab pos="2136775" algn="l"/>
                <a:tab pos="2727960" algn="l"/>
                <a:tab pos="3767454" algn="l"/>
                <a:tab pos="4413885" algn="l"/>
                <a:tab pos="5192395" algn="l"/>
                <a:tab pos="5442585" algn="l"/>
                <a:tab pos="6099175" algn="l"/>
                <a:tab pos="6561455" algn="l"/>
              </a:tabLst>
            </a:pPr>
            <a:r>
              <a:rPr lang="en-US" spc="-5" dirty="0"/>
              <a:t>Th</a:t>
            </a:r>
            <a:r>
              <a:rPr lang="en-US" dirty="0"/>
              <a:t>e	</a:t>
            </a:r>
            <a:r>
              <a:rPr lang="en-US" spc="-5" dirty="0"/>
              <a:t>hi</a:t>
            </a:r>
            <a:r>
              <a:rPr lang="en-US" spc="-15" dirty="0"/>
              <a:t>g</a:t>
            </a:r>
            <a:r>
              <a:rPr lang="en-US" dirty="0"/>
              <a:t>h	</a:t>
            </a:r>
            <a:r>
              <a:rPr lang="en-US" spc="-5" dirty="0"/>
              <a:t>spe</a:t>
            </a:r>
            <a:r>
              <a:rPr lang="en-US" spc="-10" dirty="0"/>
              <a:t>e</a:t>
            </a:r>
            <a:r>
              <a:rPr lang="en-US" dirty="0"/>
              <a:t>d	l</a:t>
            </a:r>
            <a:r>
              <a:rPr lang="en-US" spc="-10" dirty="0"/>
              <a:t>i</a:t>
            </a:r>
            <a:r>
              <a:rPr lang="en-US" spc="-5" dirty="0"/>
              <a:t>n</a:t>
            </a:r>
            <a:r>
              <a:rPr lang="en-US" spc="-25" dirty="0"/>
              <a:t>k</a:t>
            </a:r>
            <a:r>
              <a:rPr lang="en-US" dirty="0"/>
              <a:t>s	</a:t>
            </a:r>
            <a:r>
              <a:rPr lang="en-US" spc="-5" dirty="0"/>
              <a:t>b</a:t>
            </a:r>
            <a:r>
              <a:rPr lang="en-US" spc="-15" dirty="0"/>
              <a:t>e</a:t>
            </a:r>
            <a:r>
              <a:rPr lang="en-US" dirty="0"/>
              <a:t>t</a:t>
            </a:r>
            <a:r>
              <a:rPr lang="en-US" spc="-30" dirty="0"/>
              <a:t>w</a:t>
            </a:r>
            <a:r>
              <a:rPr lang="en-US" dirty="0"/>
              <a:t>e</a:t>
            </a:r>
            <a:r>
              <a:rPr lang="en-US" spc="-10" dirty="0"/>
              <a:t>e</a:t>
            </a:r>
            <a:r>
              <a:rPr lang="en-US" dirty="0"/>
              <a:t>n	</a:t>
            </a:r>
            <a:r>
              <a:rPr lang="en-US" spc="-5" dirty="0"/>
              <a:t>L</a:t>
            </a:r>
            <a:r>
              <a:rPr lang="en-US" spc="-15" dirty="0"/>
              <a:t>A</a:t>
            </a:r>
            <a:r>
              <a:rPr lang="en-US" dirty="0"/>
              <a:t>Ns	</a:t>
            </a:r>
            <a:r>
              <a:rPr lang="en-US" spc="-10" dirty="0"/>
              <a:t>w</a:t>
            </a:r>
            <a:r>
              <a:rPr lang="en-US" dirty="0"/>
              <a:t>i</a:t>
            </a:r>
            <a:r>
              <a:rPr lang="en-US" spc="-20" dirty="0"/>
              <a:t>t</a:t>
            </a:r>
            <a:r>
              <a:rPr lang="en-US" spc="-5" dirty="0"/>
              <a:t>hi</a:t>
            </a:r>
            <a:r>
              <a:rPr lang="en-US" dirty="0"/>
              <a:t>n	a	</a:t>
            </a:r>
            <a:r>
              <a:rPr lang="en-US" spc="-10" dirty="0"/>
              <a:t>M</a:t>
            </a:r>
            <a:r>
              <a:rPr lang="en-US" dirty="0"/>
              <a:t>AN	</a:t>
            </a:r>
            <a:r>
              <a:rPr lang="en-US" spc="-15" dirty="0"/>
              <a:t>a</a:t>
            </a:r>
            <a:r>
              <a:rPr lang="en-US" spc="-30" dirty="0"/>
              <a:t>r</a:t>
            </a:r>
            <a:r>
              <a:rPr lang="en-US" dirty="0"/>
              <a:t>e	</a:t>
            </a:r>
            <a:r>
              <a:rPr lang="en-US" spc="-5" dirty="0"/>
              <a:t>m</a:t>
            </a:r>
            <a:r>
              <a:rPr lang="en-US" dirty="0"/>
              <a:t>ade</a:t>
            </a:r>
          </a:p>
          <a:p>
            <a:pPr marL="60324" indent="0">
              <a:lnSpc>
                <a:spcPct val="100000"/>
              </a:lnSpc>
              <a:spcBef>
                <a:spcPts val="480"/>
              </a:spcBef>
              <a:buNone/>
            </a:pPr>
            <a:r>
              <a:rPr lang="en-US" spc="-5" dirty="0" smtClean="0"/>
              <a:t>     possible </a:t>
            </a:r>
            <a:r>
              <a:rPr lang="en-US" spc="-5" dirty="0"/>
              <a:t>by </a:t>
            </a:r>
            <a:r>
              <a:rPr lang="en-US" spc="-5" dirty="0">
                <a:solidFill>
                  <a:srgbClr val="C00000"/>
                </a:solidFill>
              </a:rPr>
              <a:t>fiber-optic</a:t>
            </a:r>
            <a:r>
              <a:rPr lang="en-US" spc="5" dirty="0">
                <a:solidFill>
                  <a:srgbClr val="C00000"/>
                </a:solidFill>
              </a:rPr>
              <a:t> </a:t>
            </a:r>
            <a:r>
              <a:rPr lang="en-US" dirty="0">
                <a:solidFill>
                  <a:srgbClr val="C00000"/>
                </a:solidFill>
              </a:rPr>
              <a:t>connection</a:t>
            </a:r>
            <a:endParaRPr lang="en-US" dirty="0">
              <a:latin typeface="Carlito"/>
              <a:cs typeface="Carlito"/>
            </a:endParaRPr>
          </a:p>
          <a:p>
            <a:pPr marL="354965" marR="5080" indent="-342900">
              <a:lnSpc>
                <a:spcPct val="100000"/>
              </a:lnSpc>
              <a:spcBef>
                <a:spcPts val="480"/>
              </a:spcBef>
              <a:buClr>
                <a:srgbClr val="FF8500"/>
              </a:buClr>
              <a:buFont typeface="Arial"/>
              <a:buChar char="•"/>
              <a:tabLst>
                <a:tab pos="354965" algn="l"/>
                <a:tab pos="355600" algn="l"/>
              </a:tabLst>
            </a:pPr>
            <a:r>
              <a:rPr lang="en-US" dirty="0">
                <a:solidFill>
                  <a:srgbClr val="FFFFFF"/>
                </a:solidFill>
                <a:latin typeface="Carlito"/>
                <a:cs typeface="Carlito"/>
              </a:rPr>
              <a:t>It </a:t>
            </a:r>
            <a:r>
              <a:rPr lang="en-US" spc="-15" dirty="0">
                <a:solidFill>
                  <a:srgbClr val="FFFFFF"/>
                </a:solidFill>
                <a:latin typeface="Carlito"/>
                <a:cs typeface="Carlito"/>
              </a:rPr>
              <a:t>may </a:t>
            </a:r>
            <a:r>
              <a:rPr lang="en-US" spc="-5" dirty="0">
                <a:solidFill>
                  <a:srgbClr val="FFFFFF"/>
                </a:solidFill>
                <a:latin typeface="Carlito"/>
                <a:cs typeface="Carlito"/>
              </a:rPr>
              <a:t>be </a:t>
            </a:r>
            <a:r>
              <a:rPr lang="en-US" dirty="0">
                <a:solidFill>
                  <a:srgbClr val="FFFFFF"/>
                </a:solidFill>
                <a:latin typeface="Carlito"/>
                <a:cs typeface="Carlito"/>
              </a:rPr>
              <a:t>a </a:t>
            </a:r>
            <a:r>
              <a:rPr lang="en-US" spc="-5" dirty="0">
                <a:solidFill>
                  <a:srgbClr val="FFFFFF"/>
                </a:solidFill>
                <a:latin typeface="Carlito"/>
                <a:cs typeface="Carlito"/>
              </a:rPr>
              <a:t>single </a:t>
            </a:r>
            <a:r>
              <a:rPr lang="en-US" spc="-10" dirty="0">
                <a:solidFill>
                  <a:srgbClr val="FFFFFF"/>
                </a:solidFill>
                <a:latin typeface="Carlito"/>
                <a:cs typeface="Carlito"/>
              </a:rPr>
              <a:t>network </a:t>
            </a:r>
            <a:r>
              <a:rPr lang="en-US" spc="-5" dirty="0">
                <a:solidFill>
                  <a:srgbClr val="FFFFFF"/>
                </a:solidFill>
                <a:latin typeface="Carlito"/>
                <a:cs typeface="Carlito"/>
              </a:rPr>
              <a:t>such </a:t>
            </a:r>
            <a:r>
              <a:rPr lang="en-US" dirty="0">
                <a:solidFill>
                  <a:srgbClr val="FFFFFF"/>
                </a:solidFill>
                <a:latin typeface="Carlito"/>
                <a:cs typeface="Carlito"/>
              </a:rPr>
              <a:t>as a </a:t>
            </a:r>
            <a:r>
              <a:rPr lang="en-US" spc="-5" dirty="0">
                <a:solidFill>
                  <a:srgbClr val="C00000"/>
                </a:solidFill>
                <a:latin typeface="Carlito"/>
                <a:cs typeface="Carlito"/>
              </a:rPr>
              <a:t>cable TV </a:t>
            </a:r>
            <a:r>
              <a:rPr lang="en-US" spc="-10" dirty="0">
                <a:solidFill>
                  <a:srgbClr val="C00000"/>
                </a:solidFill>
                <a:latin typeface="Carlito"/>
                <a:cs typeface="Carlito"/>
              </a:rPr>
              <a:t>network </a:t>
            </a:r>
            <a:r>
              <a:rPr lang="en-US" spc="-5" dirty="0">
                <a:solidFill>
                  <a:srgbClr val="FFFFFF"/>
                </a:solidFill>
                <a:latin typeface="Carlito"/>
                <a:cs typeface="Carlito"/>
              </a:rPr>
              <a:t>or </a:t>
            </a:r>
            <a:r>
              <a:rPr lang="en-US" dirty="0">
                <a:solidFill>
                  <a:srgbClr val="FFFFFF"/>
                </a:solidFill>
                <a:latin typeface="Carlito"/>
                <a:cs typeface="Carlito"/>
              </a:rPr>
              <a:t>it </a:t>
            </a:r>
            <a:r>
              <a:rPr lang="en-US" spc="-15" dirty="0">
                <a:solidFill>
                  <a:srgbClr val="FFFFFF"/>
                </a:solidFill>
                <a:latin typeface="Carlito"/>
                <a:cs typeface="Carlito"/>
              </a:rPr>
              <a:t>may  </a:t>
            </a:r>
            <a:r>
              <a:rPr lang="en-US" spc="-5" dirty="0">
                <a:solidFill>
                  <a:srgbClr val="FFFFFF"/>
                </a:solidFill>
                <a:latin typeface="Carlito"/>
                <a:cs typeface="Carlito"/>
              </a:rPr>
              <a:t>be </a:t>
            </a:r>
            <a:r>
              <a:rPr lang="en-US" dirty="0">
                <a:solidFill>
                  <a:srgbClr val="FFFFFF"/>
                </a:solidFill>
                <a:latin typeface="Carlito"/>
                <a:cs typeface="Carlito"/>
              </a:rPr>
              <a:t>a means </a:t>
            </a:r>
            <a:r>
              <a:rPr lang="en-US" spc="-5" dirty="0">
                <a:solidFill>
                  <a:srgbClr val="FFFFFF"/>
                </a:solidFill>
                <a:latin typeface="Carlito"/>
                <a:cs typeface="Carlito"/>
              </a:rPr>
              <a:t>of </a:t>
            </a:r>
            <a:r>
              <a:rPr lang="en-US" dirty="0">
                <a:solidFill>
                  <a:srgbClr val="FFFFFF"/>
                </a:solidFill>
                <a:latin typeface="Carlito"/>
                <a:cs typeface="Carlito"/>
              </a:rPr>
              <a:t>connecting a number </a:t>
            </a:r>
            <a:r>
              <a:rPr lang="en-US" spc="-5" dirty="0">
                <a:solidFill>
                  <a:srgbClr val="FFFFFF"/>
                </a:solidFill>
                <a:latin typeface="Carlito"/>
                <a:cs typeface="Carlito"/>
              </a:rPr>
              <a:t>of LANs </a:t>
            </a:r>
            <a:r>
              <a:rPr lang="en-US" spc="-15" dirty="0">
                <a:solidFill>
                  <a:srgbClr val="FFFFFF"/>
                </a:solidFill>
                <a:latin typeface="Carlito"/>
                <a:cs typeface="Carlito"/>
              </a:rPr>
              <a:t>into </a:t>
            </a:r>
            <a:r>
              <a:rPr lang="en-US" dirty="0">
                <a:solidFill>
                  <a:srgbClr val="FFFFFF"/>
                </a:solidFill>
                <a:latin typeface="Carlito"/>
                <a:cs typeface="Carlito"/>
              </a:rPr>
              <a:t>a </a:t>
            </a:r>
            <a:r>
              <a:rPr lang="en-US" spc="-10" dirty="0">
                <a:solidFill>
                  <a:srgbClr val="FFFFFF"/>
                </a:solidFill>
                <a:latin typeface="Carlito"/>
                <a:cs typeface="Carlito"/>
              </a:rPr>
              <a:t>large network  </a:t>
            </a:r>
            <a:r>
              <a:rPr lang="en-US" spc="-5" dirty="0">
                <a:solidFill>
                  <a:srgbClr val="FFFFFF"/>
                </a:solidFill>
                <a:latin typeface="Carlito"/>
                <a:cs typeface="Carlito"/>
              </a:rPr>
              <a:t>so that resources </a:t>
            </a:r>
            <a:r>
              <a:rPr lang="en-US" spc="-15" dirty="0">
                <a:solidFill>
                  <a:srgbClr val="FFFFFF"/>
                </a:solidFill>
                <a:latin typeface="Carlito"/>
                <a:cs typeface="Carlito"/>
              </a:rPr>
              <a:t>may </a:t>
            </a:r>
            <a:r>
              <a:rPr lang="en-US" spc="-5" dirty="0">
                <a:solidFill>
                  <a:srgbClr val="FFFFFF"/>
                </a:solidFill>
                <a:latin typeface="Carlito"/>
                <a:cs typeface="Carlito"/>
              </a:rPr>
              <a:t>be </a:t>
            </a:r>
            <a:r>
              <a:rPr lang="en-US" spc="-10" dirty="0">
                <a:solidFill>
                  <a:srgbClr val="FFFFFF"/>
                </a:solidFill>
                <a:latin typeface="Carlito"/>
                <a:cs typeface="Carlito"/>
              </a:rPr>
              <a:t>shared </a:t>
            </a:r>
            <a:r>
              <a:rPr lang="en-US" spc="-5" dirty="0">
                <a:solidFill>
                  <a:srgbClr val="FFFFFF"/>
                </a:solidFill>
                <a:latin typeface="Carlito"/>
                <a:cs typeface="Carlito"/>
              </a:rPr>
              <a:t>LAN-to-LAN </a:t>
            </a:r>
            <a:r>
              <a:rPr lang="en-US" dirty="0">
                <a:solidFill>
                  <a:srgbClr val="FFFFFF"/>
                </a:solidFill>
                <a:latin typeface="Carlito"/>
                <a:cs typeface="Carlito"/>
              </a:rPr>
              <a:t>as </a:t>
            </a:r>
            <a:r>
              <a:rPr lang="en-US" spc="-10" dirty="0">
                <a:solidFill>
                  <a:srgbClr val="FFFFFF"/>
                </a:solidFill>
                <a:latin typeface="Carlito"/>
                <a:cs typeface="Carlito"/>
              </a:rPr>
              <a:t>well </a:t>
            </a:r>
            <a:r>
              <a:rPr lang="en-US" dirty="0">
                <a:solidFill>
                  <a:srgbClr val="FFFFFF"/>
                </a:solidFill>
                <a:latin typeface="Carlito"/>
                <a:cs typeface="Carlito"/>
              </a:rPr>
              <a:t>as </a:t>
            </a:r>
            <a:r>
              <a:rPr lang="en-US" spc="-5" dirty="0">
                <a:solidFill>
                  <a:srgbClr val="FFFFFF"/>
                </a:solidFill>
                <a:latin typeface="Carlito"/>
                <a:cs typeface="Carlito"/>
              </a:rPr>
              <a:t>device-to-  device.</a:t>
            </a:r>
            <a:endParaRPr lang="en-US" dirty="0">
              <a:latin typeface="Carlito"/>
              <a:cs typeface="Carlito"/>
            </a:endParaRPr>
          </a:p>
          <a:p>
            <a:endParaRPr lang="en-US" dirty="0"/>
          </a:p>
        </p:txBody>
      </p:sp>
      <p:sp>
        <p:nvSpPr>
          <p:cNvPr id="4" name="Footer Placeholder 3"/>
          <p:cNvSpPr>
            <a:spLocks noGrp="1"/>
          </p:cNvSpPr>
          <p:nvPr>
            <p:ph type="ftr" sz="quarter" idx="11"/>
          </p:nvPr>
        </p:nvSpPr>
        <p:spPr/>
        <p:txBody>
          <a:bodyPr/>
          <a:lstStyle/>
          <a:p>
            <a:r>
              <a:rPr lang="en-US" smtClean="0"/>
              <a:t>Dr.S.L.Jayalakshmi,VIT,Chennai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23339341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48" y="214296"/>
            <a:ext cx="7315200" cy="865573"/>
          </a:xfrm>
        </p:spPr>
        <p:txBody>
          <a:bodyPr/>
          <a:lstStyle/>
          <a:p>
            <a:r>
              <a:rPr lang="en-US" dirty="0" smtClean="0"/>
              <a:t>Outline</a:t>
            </a:r>
            <a:endParaRPr lang="en-US" dirty="0"/>
          </a:p>
        </p:txBody>
      </p:sp>
      <p:sp>
        <p:nvSpPr>
          <p:cNvPr id="3" name="Content Placeholder 2"/>
          <p:cNvSpPr>
            <a:spLocks noGrp="1"/>
          </p:cNvSpPr>
          <p:nvPr>
            <p:ph idx="1"/>
          </p:nvPr>
        </p:nvSpPr>
        <p:spPr>
          <a:xfrm>
            <a:off x="914400" y="1142990"/>
            <a:ext cx="7315200" cy="3589031"/>
          </a:xfrm>
        </p:spPr>
        <p:txBody>
          <a:bodyPr/>
          <a:lstStyle/>
          <a:p>
            <a:r>
              <a:rPr lang="en-US" dirty="0" smtClean="0"/>
              <a:t>Data Communication</a:t>
            </a:r>
          </a:p>
          <a:p>
            <a:pPr lvl="1"/>
            <a:r>
              <a:rPr lang="en-US" dirty="0" smtClean="0"/>
              <a:t> Components</a:t>
            </a:r>
          </a:p>
          <a:p>
            <a:r>
              <a:rPr lang="en-US" dirty="0" smtClean="0"/>
              <a:t>Networks</a:t>
            </a:r>
          </a:p>
          <a:p>
            <a:pPr lvl="1"/>
            <a:r>
              <a:rPr lang="en-US" dirty="0" smtClean="0"/>
              <a:t>Line Configuration</a:t>
            </a:r>
          </a:p>
          <a:p>
            <a:pPr lvl="1"/>
            <a:r>
              <a:rPr lang="en-US" dirty="0" smtClean="0"/>
              <a:t>Data Flow</a:t>
            </a:r>
          </a:p>
          <a:p>
            <a:pPr lvl="1"/>
            <a:r>
              <a:rPr lang="en-US" dirty="0" smtClean="0"/>
              <a:t>Categories of Network</a:t>
            </a:r>
          </a:p>
          <a:p>
            <a:pPr lvl="1"/>
            <a:r>
              <a:rPr lang="en-US" dirty="0" smtClean="0"/>
              <a:t>Characteristics </a:t>
            </a:r>
          </a:p>
          <a:p>
            <a:pPr lvl="1"/>
            <a:r>
              <a:rPr lang="en-US" dirty="0" smtClean="0"/>
              <a:t>Pros &amp;  Cons of Network</a:t>
            </a:r>
          </a:p>
          <a:p>
            <a:pPr lvl="1"/>
            <a:r>
              <a:rPr lang="en-US" dirty="0" smtClean="0"/>
              <a:t>Network Topologies</a:t>
            </a:r>
          </a:p>
          <a:p>
            <a:pPr lvl="1"/>
            <a:r>
              <a:rPr lang="en-US" dirty="0" smtClean="0"/>
              <a:t>Internetwork and Internet</a:t>
            </a:r>
          </a:p>
          <a:p>
            <a:pPr lvl="1"/>
            <a:endParaRPr lang="en-US" dirty="0" smtClean="0"/>
          </a:p>
        </p:txBody>
      </p:sp>
      <p:sp>
        <p:nvSpPr>
          <p:cNvPr id="4" name="Footer Placeholder 3"/>
          <p:cNvSpPr>
            <a:spLocks noGrp="1"/>
          </p:cNvSpPr>
          <p:nvPr>
            <p:ph type="ftr" sz="quarter" idx="11"/>
          </p:nvPr>
        </p:nvSpPr>
        <p:spPr/>
        <p:txBody>
          <a:bodyPr/>
          <a:lstStyle/>
          <a:p>
            <a:r>
              <a:rPr lang="en-US" smtClean="0"/>
              <a:t>Dr.S.L.Jayalakshmi,VIT,Chennai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48" y="0"/>
            <a:ext cx="7358114" cy="914399"/>
          </a:xfrm>
        </p:spPr>
        <p:txBody>
          <a:bodyPr>
            <a:normAutofit/>
          </a:bodyPr>
          <a:lstStyle/>
          <a:p>
            <a:pPr algn="ctr"/>
            <a:r>
              <a:rPr lang="en-IN" dirty="0" smtClean="0"/>
              <a:t> Wide Area Network</a:t>
            </a:r>
            <a:endParaRPr lang="en-IN" dirty="0"/>
          </a:p>
        </p:txBody>
      </p:sp>
      <p:sp>
        <p:nvSpPr>
          <p:cNvPr id="3" name="Content Placeholder 2"/>
          <p:cNvSpPr>
            <a:spLocks noGrp="1"/>
          </p:cNvSpPr>
          <p:nvPr>
            <p:ph idx="1"/>
          </p:nvPr>
        </p:nvSpPr>
        <p:spPr>
          <a:xfrm>
            <a:off x="4286248" y="1177526"/>
            <a:ext cx="4471990" cy="3965974"/>
          </a:xfrm>
        </p:spPr>
        <p:txBody>
          <a:bodyPr/>
          <a:lstStyle/>
          <a:p>
            <a:pPr algn="just"/>
            <a:r>
              <a:rPr lang="en-US" altLang="en-US" sz="1800" dirty="0" smtClean="0"/>
              <a:t>A wide area network, or WAN, spans a large geographical area, often a country or continent. It contains a collection of machines intended for running user (i.e., application) programs </a:t>
            </a:r>
          </a:p>
          <a:p>
            <a:pPr algn="just"/>
            <a:r>
              <a:rPr lang="en-IN" altLang="en-US" sz="1800" dirty="0" smtClean="0"/>
              <a:t>Characteristics :Size, Transmission technology, Topology</a:t>
            </a:r>
          </a:p>
          <a:p>
            <a:pPr marL="195580">
              <a:spcBef>
                <a:spcPts val="580"/>
              </a:spcBef>
              <a:buClr>
                <a:srgbClr val="FF8500"/>
              </a:buClr>
              <a:buFont typeface="Wingdings"/>
              <a:buChar char=""/>
              <a:tabLst>
                <a:tab pos="195580" algn="l"/>
              </a:tabLst>
            </a:pPr>
            <a:r>
              <a:rPr lang="en-US" sz="1800" dirty="0">
                <a:solidFill>
                  <a:srgbClr val="FFFFFF"/>
                </a:solidFill>
                <a:latin typeface="Carlito"/>
                <a:cs typeface="Carlito"/>
              </a:rPr>
              <a:t>100km – </a:t>
            </a:r>
            <a:r>
              <a:rPr lang="en-US" sz="1800" spc="-10" dirty="0" err="1">
                <a:solidFill>
                  <a:srgbClr val="FFFFFF"/>
                </a:solidFill>
                <a:latin typeface="Carlito"/>
                <a:cs typeface="Carlito"/>
              </a:rPr>
              <a:t>upto</a:t>
            </a:r>
            <a:r>
              <a:rPr lang="en-US" sz="1800" spc="-10" dirty="0">
                <a:solidFill>
                  <a:srgbClr val="FFFFFF"/>
                </a:solidFill>
                <a:latin typeface="Carlito"/>
                <a:cs typeface="Carlito"/>
              </a:rPr>
              <a:t> </a:t>
            </a:r>
            <a:r>
              <a:rPr lang="en-US" sz="1800" spc="-5" dirty="0">
                <a:solidFill>
                  <a:srgbClr val="FFFFFF"/>
                </a:solidFill>
                <a:latin typeface="Carlito"/>
                <a:cs typeface="Carlito"/>
              </a:rPr>
              <a:t>Country </a:t>
            </a:r>
            <a:r>
              <a:rPr lang="en-US" sz="1800" spc="-10" dirty="0">
                <a:solidFill>
                  <a:srgbClr val="FFFFFF"/>
                </a:solidFill>
                <a:latin typeface="Carlito"/>
                <a:cs typeface="Carlito"/>
              </a:rPr>
              <a:t>level </a:t>
            </a:r>
            <a:r>
              <a:rPr lang="en-US" sz="1800" dirty="0">
                <a:solidFill>
                  <a:srgbClr val="FFFFFF"/>
                </a:solidFill>
                <a:latin typeface="Carlito"/>
                <a:cs typeface="Carlito"/>
              </a:rPr>
              <a:t>, 1000km – </a:t>
            </a:r>
            <a:r>
              <a:rPr lang="en-US" sz="1800" spc="-10" dirty="0" err="1">
                <a:solidFill>
                  <a:srgbClr val="FFFFFF"/>
                </a:solidFill>
                <a:latin typeface="Carlito"/>
                <a:cs typeface="Carlito"/>
              </a:rPr>
              <a:t>upto</a:t>
            </a:r>
            <a:r>
              <a:rPr lang="en-US" sz="1800" spc="-10" dirty="0">
                <a:solidFill>
                  <a:srgbClr val="FFFFFF"/>
                </a:solidFill>
                <a:latin typeface="Carlito"/>
                <a:cs typeface="Carlito"/>
              </a:rPr>
              <a:t> continent</a:t>
            </a:r>
            <a:r>
              <a:rPr lang="en-US" sz="1800" spc="-35" dirty="0">
                <a:solidFill>
                  <a:srgbClr val="FFFFFF"/>
                </a:solidFill>
                <a:latin typeface="Carlito"/>
                <a:cs typeface="Carlito"/>
              </a:rPr>
              <a:t> </a:t>
            </a:r>
            <a:r>
              <a:rPr lang="en-US" sz="1800" dirty="0">
                <a:solidFill>
                  <a:srgbClr val="FFFFFF"/>
                </a:solidFill>
                <a:latin typeface="Carlito"/>
                <a:cs typeface="Carlito"/>
              </a:rPr>
              <a:t>and</a:t>
            </a:r>
            <a:endParaRPr lang="en-US" sz="1800" dirty="0">
              <a:latin typeface="Carlito"/>
              <a:cs typeface="Carlito"/>
            </a:endParaRPr>
          </a:p>
          <a:p>
            <a:pPr marL="195580">
              <a:spcBef>
                <a:spcPts val="480"/>
              </a:spcBef>
              <a:buClr>
                <a:srgbClr val="FF8500"/>
              </a:buClr>
              <a:buFont typeface="Wingdings"/>
              <a:buChar char=""/>
              <a:tabLst>
                <a:tab pos="195580" algn="l"/>
              </a:tabLst>
            </a:pPr>
            <a:r>
              <a:rPr lang="en-US" sz="1800" dirty="0">
                <a:solidFill>
                  <a:srgbClr val="FFFFFF"/>
                </a:solidFill>
                <a:latin typeface="Carlito"/>
                <a:cs typeface="Carlito"/>
              </a:rPr>
              <a:t>10,000km – </a:t>
            </a:r>
            <a:r>
              <a:rPr lang="en-US" sz="1800" spc="-10" dirty="0" err="1">
                <a:solidFill>
                  <a:srgbClr val="FFFFFF"/>
                </a:solidFill>
                <a:latin typeface="Carlito"/>
                <a:cs typeface="Carlito"/>
              </a:rPr>
              <a:t>upto</a:t>
            </a:r>
            <a:r>
              <a:rPr lang="en-US" sz="1800" spc="-10" dirty="0">
                <a:solidFill>
                  <a:srgbClr val="FFFFFF"/>
                </a:solidFill>
                <a:latin typeface="Carlito"/>
                <a:cs typeface="Carlito"/>
              </a:rPr>
              <a:t> </a:t>
            </a:r>
            <a:r>
              <a:rPr lang="en-US" sz="1800" spc="-5" dirty="0">
                <a:solidFill>
                  <a:srgbClr val="FFFFFF"/>
                </a:solidFill>
                <a:latin typeface="Carlito"/>
                <a:cs typeface="Carlito"/>
              </a:rPr>
              <a:t>Planet </a:t>
            </a:r>
            <a:r>
              <a:rPr lang="en-US" sz="1800" spc="-10" dirty="0">
                <a:solidFill>
                  <a:srgbClr val="FFFFFF"/>
                </a:solidFill>
                <a:latin typeface="Carlito"/>
                <a:cs typeface="Carlito"/>
              </a:rPr>
              <a:t>level.( </a:t>
            </a:r>
            <a:r>
              <a:rPr lang="en-US" sz="1800" spc="-5" dirty="0">
                <a:solidFill>
                  <a:srgbClr val="FFFFFF"/>
                </a:solidFill>
                <a:latin typeface="Carlito"/>
                <a:cs typeface="Carlito"/>
              </a:rPr>
              <a:t>The </a:t>
            </a:r>
            <a:r>
              <a:rPr lang="en-US" sz="1800" spc="-10" dirty="0">
                <a:solidFill>
                  <a:srgbClr val="FFFFFF"/>
                </a:solidFill>
                <a:latin typeface="Carlito"/>
                <a:cs typeface="Carlito"/>
              </a:rPr>
              <a:t>Internet).</a:t>
            </a:r>
            <a:endParaRPr lang="en-US" sz="1800" dirty="0">
              <a:latin typeface="Carlito"/>
              <a:cs typeface="Carlito"/>
            </a:endParaRPr>
          </a:p>
          <a:p>
            <a:pPr algn="just"/>
            <a:endParaRPr lang="en-US" altLang="en-US" sz="1800" dirty="0" smtClean="0"/>
          </a:p>
          <a:p>
            <a:pPr algn="just"/>
            <a:endParaRPr lang="en-US" i="1" dirty="0" smtClean="0">
              <a:latin typeface="+mj-lt"/>
            </a:endParaRPr>
          </a:p>
        </p:txBody>
      </p:sp>
      <p:sp>
        <p:nvSpPr>
          <p:cNvPr id="5" name="Footer Placeholder 4"/>
          <p:cNvSpPr>
            <a:spLocks noGrp="1"/>
          </p:cNvSpPr>
          <p:nvPr>
            <p:ph type="ftr" sz="quarter" idx="11"/>
          </p:nvPr>
        </p:nvSpPr>
        <p:spPr/>
        <p:txBody>
          <a:bodyPr/>
          <a:lstStyle/>
          <a:p>
            <a:r>
              <a:rPr lang="en-US" smtClean="0"/>
              <a:t>Dr.S.L.Jayalakshmi,VIT,Chennai</a:t>
            </a:r>
            <a:endParaRPr lang="en-US" dirty="0"/>
          </a:p>
        </p:txBody>
      </p:sp>
      <p:sp>
        <p:nvSpPr>
          <p:cNvPr id="4098" name="AutoShape 2" descr="What is Local Area Network (LAN) and Wide Area Network (WAN)? (With images)  | Wide area network, Local area network, Local are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0" name="AutoShape 4" descr="What is Local Area Network (LAN) and Wide Area Network (WAN)? (With images)  | Wide area network, Local area network, Local are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9" name="Picture 2" descr="C:\Users\Dell\Desktop\wan.jpg"/>
          <p:cNvPicPr>
            <a:picLocks noChangeAspect="1" noChangeArrowheads="1"/>
          </p:cNvPicPr>
          <p:nvPr/>
        </p:nvPicPr>
        <p:blipFill>
          <a:blip r:embed="rId2"/>
          <a:srcRect/>
          <a:stretch>
            <a:fillRect/>
          </a:stretch>
        </p:blipFill>
        <p:spPr bwMode="auto">
          <a:xfrm>
            <a:off x="642910" y="1214428"/>
            <a:ext cx="3474486" cy="3078178"/>
          </a:xfrm>
          <a:prstGeom prst="rect">
            <a:avLst/>
          </a:prstGeom>
          <a:noFill/>
        </p:spPr>
      </p:pic>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635705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23478"/>
            <a:ext cx="7315200" cy="865573"/>
          </a:xfrm>
        </p:spPr>
        <p:txBody>
          <a:bodyPr/>
          <a:lstStyle/>
          <a:p>
            <a:r>
              <a:rPr lang="en-IN" dirty="0"/>
              <a:t>Wide Area </a:t>
            </a:r>
            <a:r>
              <a:rPr lang="en-IN" dirty="0" smtClean="0"/>
              <a:t>Network</a:t>
            </a:r>
            <a:endParaRPr lang="en-US" dirty="0"/>
          </a:p>
        </p:txBody>
      </p:sp>
      <p:sp>
        <p:nvSpPr>
          <p:cNvPr id="3" name="Content Placeholder 2"/>
          <p:cNvSpPr>
            <a:spLocks noGrp="1"/>
          </p:cNvSpPr>
          <p:nvPr>
            <p:ph idx="1"/>
          </p:nvPr>
        </p:nvSpPr>
        <p:spPr>
          <a:xfrm>
            <a:off x="539552" y="915567"/>
            <a:ext cx="7690048" cy="3816454"/>
          </a:xfrm>
        </p:spPr>
        <p:txBody>
          <a:bodyPr>
            <a:normAutofit fontScale="92500" lnSpcReduction="10000"/>
          </a:bodyPr>
          <a:lstStyle/>
          <a:p>
            <a:pPr marL="355600" indent="-342900">
              <a:spcBef>
                <a:spcPts val="965"/>
              </a:spcBef>
              <a:buClr>
                <a:srgbClr val="FF8500"/>
              </a:buClr>
              <a:buFont typeface="Wingdings" panose="05000000000000000000" pitchFamily="2" charset="2"/>
              <a:buChar char="§"/>
              <a:tabLst>
                <a:tab pos="195580" algn="l"/>
              </a:tabLst>
            </a:pPr>
            <a:r>
              <a:rPr lang="en-US" spc="-30" dirty="0">
                <a:solidFill>
                  <a:srgbClr val="FFFFFF"/>
                </a:solidFill>
                <a:latin typeface="Carlito"/>
                <a:cs typeface="Carlito"/>
              </a:rPr>
              <a:t>WAN </a:t>
            </a:r>
            <a:r>
              <a:rPr lang="en-US" spc="-15" dirty="0">
                <a:solidFill>
                  <a:srgbClr val="FFFFFF"/>
                </a:solidFill>
                <a:latin typeface="Carlito"/>
                <a:cs typeface="Carlito"/>
              </a:rPr>
              <a:t>covers </a:t>
            </a:r>
            <a:r>
              <a:rPr lang="en-US" dirty="0">
                <a:solidFill>
                  <a:srgbClr val="FFFFFF"/>
                </a:solidFill>
                <a:latin typeface="Carlito"/>
                <a:cs typeface="Carlito"/>
              </a:rPr>
              <a:t>a </a:t>
            </a:r>
            <a:r>
              <a:rPr lang="en-US" spc="-10" dirty="0">
                <a:solidFill>
                  <a:srgbClr val="FFFFFF"/>
                </a:solidFill>
                <a:latin typeface="Carlito"/>
                <a:cs typeface="Carlito"/>
              </a:rPr>
              <a:t>large </a:t>
            </a:r>
            <a:r>
              <a:rPr lang="en-US" spc="-5" dirty="0">
                <a:solidFill>
                  <a:srgbClr val="FFFFFF"/>
                </a:solidFill>
                <a:latin typeface="Carlito"/>
                <a:cs typeface="Carlito"/>
              </a:rPr>
              <a:t>geographical </a:t>
            </a:r>
            <a:r>
              <a:rPr lang="en-US" spc="-10" dirty="0">
                <a:solidFill>
                  <a:srgbClr val="FFFFFF"/>
                </a:solidFill>
                <a:latin typeface="Carlito"/>
                <a:cs typeface="Carlito"/>
              </a:rPr>
              <a:t>area </a:t>
            </a:r>
            <a:r>
              <a:rPr lang="en-US" dirty="0">
                <a:solidFill>
                  <a:srgbClr val="FFFFFF"/>
                </a:solidFill>
                <a:latin typeface="Carlito"/>
                <a:cs typeface="Carlito"/>
              </a:rPr>
              <a:t>, </a:t>
            </a:r>
            <a:r>
              <a:rPr lang="en-US" spc="-10" dirty="0">
                <a:solidFill>
                  <a:srgbClr val="FFFFFF"/>
                </a:solidFill>
                <a:latin typeface="Carlito"/>
                <a:cs typeface="Carlito"/>
              </a:rPr>
              <a:t>country </a:t>
            </a:r>
            <a:r>
              <a:rPr lang="en-US" spc="-5" dirty="0">
                <a:solidFill>
                  <a:srgbClr val="FFFFFF"/>
                </a:solidFill>
                <a:latin typeface="Carlito"/>
                <a:cs typeface="Carlito"/>
              </a:rPr>
              <a:t>or</a:t>
            </a:r>
            <a:r>
              <a:rPr lang="en-US" spc="105" dirty="0">
                <a:solidFill>
                  <a:srgbClr val="FFFFFF"/>
                </a:solidFill>
                <a:latin typeface="Carlito"/>
                <a:cs typeface="Carlito"/>
              </a:rPr>
              <a:t> </a:t>
            </a:r>
            <a:r>
              <a:rPr lang="en-US" spc="-10" dirty="0">
                <a:solidFill>
                  <a:srgbClr val="FFFFFF"/>
                </a:solidFill>
                <a:latin typeface="Carlito"/>
                <a:cs typeface="Carlito"/>
              </a:rPr>
              <a:t>continent.</a:t>
            </a:r>
            <a:endParaRPr lang="en-US" dirty="0">
              <a:latin typeface="Carlito"/>
              <a:cs typeface="Carlito"/>
            </a:endParaRPr>
          </a:p>
          <a:p>
            <a:pPr marL="355600" marR="5080" indent="-342900">
              <a:lnSpc>
                <a:spcPct val="120000"/>
              </a:lnSpc>
              <a:spcBef>
                <a:spcPts val="434"/>
              </a:spcBef>
              <a:buClr>
                <a:srgbClr val="FF8500"/>
              </a:buClr>
              <a:buFont typeface="Wingdings" panose="05000000000000000000" pitchFamily="2" charset="2"/>
              <a:buChar char="§"/>
              <a:tabLst>
                <a:tab pos="195580" algn="l"/>
              </a:tabLst>
            </a:pPr>
            <a:r>
              <a:rPr lang="en-US" spc="-10" dirty="0">
                <a:solidFill>
                  <a:srgbClr val="FFFFFF"/>
                </a:solidFill>
                <a:latin typeface="Carlito"/>
                <a:cs typeface="Carlito"/>
              </a:rPr>
              <a:t>Hosts </a:t>
            </a:r>
            <a:r>
              <a:rPr lang="en-US" dirty="0">
                <a:solidFill>
                  <a:srgbClr val="FFFFFF"/>
                </a:solidFill>
                <a:latin typeface="Carlito"/>
                <a:cs typeface="Carlito"/>
              </a:rPr>
              <a:t>/ </a:t>
            </a:r>
            <a:r>
              <a:rPr lang="en-US" spc="-5" dirty="0">
                <a:solidFill>
                  <a:srgbClr val="FFFFFF"/>
                </a:solidFill>
                <a:latin typeface="Carlito"/>
                <a:cs typeface="Carlito"/>
              </a:rPr>
              <a:t>Subnet </a:t>
            </a:r>
            <a:r>
              <a:rPr lang="en-US" dirty="0">
                <a:solidFill>
                  <a:srgbClr val="FFFFFF"/>
                </a:solidFill>
                <a:latin typeface="Carlito"/>
                <a:cs typeface="Carlito"/>
              </a:rPr>
              <a:t>- </a:t>
            </a:r>
            <a:r>
              <a:rPr lang="en-US" spc="-5" dirty="0">
                <a:solidFill>
                  <a:srgbClr val="FFFFFF"/>
                </a:solidFill>
                <a:latin typeface="Carlito"/>
                <a:cs typeface="Carlito"/>
              </a:rPr>
              <a:t>The job of </a:t>
            </a:r>
            <a:r>
              <a:rPr lang="en-US" dirty="0">
                <a:solidFill>
                  <a:srgbClr val="FFFFFF"/>
                </a:solidFill>
                <a:latin typeface="Carlito"/>
                <a:cs typeface="Carlito"/>
              </a:rPr>
              <a:t>the </a:t>
            </a:r>
            <a:r>
              <a:rPr lang="en-US" spc="-5" dirty="0">
                <a:solidFill>
                  <a:srgbClr val="FFFFFF"/>
                </a:solidFill>
                <a:latin typeface="Carlito"/>
                <a:cs typeface="Carlito"/>
              </a:rPr>
              <a:t>Subnet is </a:t>
            </a:r>
            <a:r>
              <a:rPr lang="en-US" spc="-10" dirty="0">
                <a:solidFill>
                  <a:srgbClr val="FFFFFF"/>
                </a:solidFill>
                <a:latin typeface="Carlito"/>
                <a:cs typeface="Carlito"/>
              </a:rPr>
              <a:t>to </a:t>
            </a:r>
            <a:r>
              <a:rPr lang="en-US" spc="-5" dirty="0">
                <a:solidFill>
                  <a:srgbClr val="FFFFFF"/>
                </a:solidFill>
                <a:latin typeface="Carlito"/>
                <a:cs typeface="Carlito"/>
              </a:rPr>
              <a:t>carry </a:t>
            </a:r>
            <a:r>
              <a:rPr lang="en-US" dirty="0">
                <a:solidFill>
                  <a:srgbClr val="FFFFFF"/>
                </a:solidFill>
                <a:latin typeface="Carlito"/>
                <a:cs typeface="Carlito"/>
              </a:rPr>
              <a:t>the </a:t>
            </a:r>
            <a:r>
              <a:rPr lang="en-US" spc="-5" dirty="0">
                <a:solidFill>
                  <a:srgbClr val="FFFFFF"/>
                </a:solidFill>
                <a:latin typeface="Carlito"/>
                <a:cs typeface="Carlito"/>
              </a:rPr>
              <a:t>messages </a:t>
            </a:r>
            <a:r>
              <a:rPr lang="en-US" spc="-10" dirty="0">
                <a:solidFill>
                  <a:srgbClr val="FFFFFF"/>
                </a:solidFill>
                <a:latin typeface="Carlito"/>
                <a:cs typeface="Carlito"/>
              </a:rPr>
              <a:t>from host  to host.</a:t>
            </a:r>
            <a:endParaRPr lang="en-US" dirty="0">
              <a:latin typeface="Carlito"/>
              <a:cs typeface="Carlito"/>
            </a:endParaRPr>
          </a:p>
          <a:p>
            <a:pPr marL="355600" indent="-342900">
              <a:spcBef>
                <a:spcPts val="865"/>
              </a:spcBef>
              <a:buClr>
                <a:srgbClr val="FF8500"/>
              </a:buClr>
              <a:buFont typeface="Wingdings" panose="05000000000000000000" pitchFamily="2" charset="2"/>
              <a:buChar char="§"/>
              <a:tabLst>
                <a:tab pos="195580" algn="l"/>
              </a:tabLst>
            </a:pPr>
            <a:r>
              <a:rPr lang="en-US" spc="-15" dirty="0">
                <a:solidFill>
                  <a:srgbClr val="FFFFFF"/>
                </a:solidFill>
                <a:latin typeface="Carlito"/>
                <a:cs typeface="Carlito"/>
              </a:rPr>
              <a:t>Transmission</a:t>
            </a:r>
            <a:r>
              <a:rPr lang="en-US" spc="-20" dirty="0">
                <a:solidFill>
                  <a:srgbClr val="FFFFFF"/>
                </a:solidFill>
                <a:latin typeface="Carlito"/>
                <a:cs typeface="Carlito"/>
              </a:rPr>
              <a:t> </a:t>
            </a:r>
            <a:r>
              <a:rPr lang="en-US" spc="-5" dirty="0">
                <a:solidFill>
                  <a:srgbClr val="FFFFFF"/>
                </a:solidFill>
                <a:latin typeface="Carlito"/>
                <a:cs typeface="Carlito"/>
              </a:rPr>
              <a:t>Lines</a:t>
            </a:r>
            <a:endParaRPr lang="en-US" dirty="0">
              <a:latin typeface="Carlito"/>
              <a:cs typeface="Carlito"/>
            </a:endParaRPr>
          </a:p>
          <a:p>
            <a:pPr marL="355600" indent="-342900">
              <a:spcBef>
                <a:spcPts val="865"/>
              </a:spcBef>
              <a:buClr>
                <a:srgbClr val="FF8500"/>
              </a:buClr>
              <a:buFont typeface="Wingdings" panose="05000000000000000000" pitchFamily="2" charset="2"/>
              <a:buChar char="§"/>
              <a:tabLst>
                <a:tab pos="195580" algn="l"/>
              </a:tabLst>
            </a:pPr>
            <a:r>
              <a:rPr lang="en-US" spc="-10" dirty="0">
                <a:solidFill>
                  <a:srgbClr val="FFFFFF"/>
                </a:solidFill>
                <a:latin typeface="Carlito"/>
                <a:cs typeface="Carlito"/>
              </a:rPr>
              <a:t>Switching </a:t>
            </a:r>
            <a:r>
              <a:rPr lang="en-US" spc="-5" dirty="0">
                <a:solidFill>
                  <a:srgbClr val="FFFFFF"/>
                </a:solidFill>
                <a:latin typeface="Carlito"/>
                <a:cs typeface="Carlito"/>
              </a:rPr>
              <a:t>Elements </a:t>
            </a:r>
            <a:r>
              <a:rPr lang="en-US" dirty="0">
                <a:solidFill>
                  <a:srgbClr val="FFFFFF"/>
                </a:solidFill>
                <a:latin typeface="Carlito"/>
                <a:cs typeface="Carlito"/>
              </a:rPr>
              <a:t>( </a:t>
            </a:r>
            <a:r>
              <a:rPr lang="en-US" spc="-10" dirty="0">
                <a:solidFill>
                  <a:srgbClr val="FFFFFF"/>
                </a:solidFill>
                <a:latin typeface="Carlito"/>
                <a:cs typeface="Carlito"/>
              </a:rPr>
              <a:t>Specialized </a:t>
            </a:r>
            <a:r>
              <a:rPr lang="en-US" spc="-15" dirty="0">
                <a:solidFill>
                  <a:srgbClr val="FFFFFF"/>
                </a:solidFill>
                <a:latin typeface="Carlito"/>
                <a:cs typeface="Carlito"/>
              </a:rPr>
              <a:t>Systems</a:t>
            </a:r>
            <a:r>
              <a:rPr lang="en-US" spc="75" dirty="0">
                <a:solidFill>
                  <a:srgbClr val="FFFFFF"/>
                </a:solidFill>
                <a:latin typeface="Carlito"/>
                <a:cs typeface="Carlito"/>
              </a:rPr>
              <a:t> </a:t>
            </a:r>
            <a:r>
              <a:rPr lang="en-US" dirty="0">
                <a:solidFill>
                  <a:srgbClr val="FFFFFF"/>
                </a:solidFill>
                <a:latin typeface="Carlito"/>
                <a:cs typeface="Carlito"/>
              </a:rPr>
              <a:t>)</a:t>
            </a:r>
            <a:endParaRPr lang="en-US" dirty="0">
              <a:latin typeface="Carlito"/>
              <a:cs typeface="Carlito"/>
            </a:endParaRPr>
          </a:p>
          <a:p>
            <a:pPr marL="354965" indent="-342900">
              <a:lnSpc>
                <a:spcPct val="100000"/>
              </a:lnSpc>
              <a:spcBef>
                <a:spcPts val="865"/>
              </a:spcBef>
              <a:buClr>
                <a:srgbClr val="FF8500"/>
              </a:buClr>
              <a:buFont typeface="Wingdings" panose="05000000000000000000" pitchFamily="2" charset="2"/>
              <a:buChar char="§"/>
              <a:tabLst>
                <a:tab pos="247650" algn="l"/>
              </a:tabLst>
            </a:pPr>
            <a:r>
              <a:rPr lang="en-US" spc="-25" dirty="0">
                <a:solidFill>
                  <a:srgbClr val="FFFFFF"/>
                </a:solidFill>
                <a:latin typeface="Carlito"/>
                <a:cs typeface="Carlito"/>
              </a:rPr>
              <a:t>Packet </a:t>
            </a:r>
            <a:r>
              <a:rPr lang="en-US" spc="-10" dirty="0">
                <a:solidFill>
                  <a:srgbClr val="FFFFFF"/>
                </a:solidFill>
                <a:latin typeface="Carlito"/>
                <a:cs typeface="Carlito"/>
              </a:rPr>
              <a:t>Switched </a:t>
            </a:r>
            <a:r>
              <a:rPr lang="en-US" dirty="0">
                <a:solidFill>
                  <a:srgbClr val="FFFFFF"/>
                </a:solidFill>
                <a:latin typeface="Carlito"/>
                <a:cs typeface="Carlito"/>
              </a:rPr>
              <a:t>Nodes /</a:t>
            </a:r>
            <a:r>
              <a:rPr lang="en-US" spc="70" dirty="0">
                <a:solidFill>
                  <a:srgbClr val="FFFFFF"/>
                </a:solidFill>
                <a:latin typeface="Carlito"/>
                <a:cs typeface="Carlito"/>
              </a:rPr>
              <a:t> </a:t>
            </a:r>
            <a:r>
              <a:rPr lang="en-US" spc="-15" dirty="0">
                <a:solidFill>
                  <a:srgbClr val="FFFFFF"/>
                </a:solidFill>
                <a:latin typeface="Carlito"/>
                <a:cs typeface="Carlito"/>
              </a:rPr>
              <a:t>Router</a:t>
            </a:r>
            <a:endParaRPr lang="en-US" dirty="0">
              <a:latin typeface="Carlito"/>
              <a:cs typeface="Carlito"/>
            </a:endParaRPr>
          </a:p>
          <a:p>
            <a:pPr marL="354965" indent="-342900">
              <a:lnSpc>
                <a:spcPct val="100000"/>
              </a:lnSpc>
              <a:spcBef>
                <a:spcPts val="865"/>
              </a:spcBef>
              <a:buClr>
                <a:srgbClr val="FF8500"/>
              </a:buClr>
              <a:buFont typeface="Wingdings" panose="05000000000000000000" pitchFamily="2" charset="2"/>
              <a:buChar char="§"/>
              <a:tabLst>
                <a:tab pos="247650" algn="l"/>
              </a:tabLst>
            </a:pPr>
            <a:r>
              <a:rPr lang="en-US" spc="-5" dirty="0">
                <a:solidFill>
                  <a:srgbClr val="FFFFFF"/>
                </a:solidFill>
                <a:latin typeface="Carlito"/>
                <a:cs typeface="Carlito"/>
              </a:rPr>
              <a:t>Inside </a:t>
            </a:r>
            <a:r>
              <a:rPr lang="en-US" dirty="0">
                <a:solidFill>
                  <a:srgbClr val="FFFFFF"/>
                </a:solidFill>
                <a:latin typeface="Carlito"/>
                <a:cs typeface="Carlito"/>
              </a:rPr>
              <a:t>the </a:t>
            </a:r>
            <a:r>
              <a:rPr lang="en-US" spc="-5" dirty="0">
                <a:solidFill>
                  <a:srgbClr val="FFFFFF"/>
                </a:solidFill>
                <a:latin typeface="Carlito"/>
                <a:cs typeface="Carlito"/>
              </a:rPr>
              <a:t>Subnet </a:t>
            </a:r>
            <a:r>
              <a:rPr lang="en-US" spc="-15" dirty="0">
                <a:solidFill>
                  <a:srgbClr val="FFFFFF"/>
                </a:solidFill>
                <a:latin typeface="Carlito"/>
                <a:cs typeface="Carlito"/>
              </a:rPr>
              <a:t>routers </a:t>
            </a:r>
            <a:r>
              <a:rPr lang="en-US" spc="-10" dirty="0">
                <a:solidFill>
                  <a:srgbClr val="FFFFFF"/>
                </a:solidFill>
                <a:latin typeface="Carlito"/>
                <a:cs typeface="Carlito"/>
              </a:rPr>
              <a:t>have </a:t>
            </a:r>
            <a:r>
              <a:rPr lang="en-US" dirty="0">
                <a:solidFill>
                  <a:srgbClr val="FFFFFF"/>
                </a:solidFill>
                <a:latin typeface="Carlito"/>
                <a:cs typeface="Carlito"/>
              </a:rPr>
              <a:t>a </a:t>
            </a:r>
            <a:r>
              <a:rPr lang="en-US" spc="-10" dirty="0">
                <a:solidFill>
                  <a:srgbClr val="FFFFFF"/>
                </a:solidFill>
                <a:latin typeface="Carlito"/>
                <a:cs typeface="Carlito"/>
              </a:rPr>
              <a:t>connectivity </a:t>
            </a:r>
            <a:r>
              <a:rPr lang="en-US" dirty="0">
                <a:solidFill>
                  <a:srgbClr val="FFFFFF"/>
                </a:solidFill>
                <a:latin typeface="Carlito"/>
                <a:cs typeface="Carlito"/>
              </a:rPr>
              <a:t>among</a:t>
            </a:r>
            <a:r>
              <a:rPr lang="en-US" spc="85" dirty="0">
                <a:solidFill>
                  <a:srgbClr val="FFFFFF"/>
                </a:solidFill>
                <a:latin typeface="Carlito"/>
                <a:cs typeface="Carlito"/>
              </a:rPr>
              <a:t> </a:t>
            </a:r>
            <a:r>
              <a:rPr lang="en-US" dirty="0">
                <a:solidFill>
                  <a:srgbClr val="FFFFFF"/>
                </a:solidFill>
                <a:latin typeface="Carlito"/>
                <a:cs typeface="Carlito"/>
              </a:rPr>
              <a:t>themselves.</a:t>
            </a:r>
            <a:endParaRPr lang="en-US" dirty="0">
              <a:latin typeface="Carlito"/>
              <a:cs typeface="Carlito"/>
            </a:endParaRPr>
          </a:p>
          <a:p>
            <a:pPr marL="354965" indent="-342900">
              <a:lnSpc>
                <a:spcPct val="100000"/>
              </a:lnSpc>
              <a:spcBef>
                <a:spcPts val="865"/>
              </a:spcBef>
              <a:buClr>
                <a:srgbClr val="FF8500"/>
              </a:buClr>
              <a:buFont typeface="Wingdings" panose="05000000000000000000" pitchFamily="2" charset="2"/>
              <a:buChar char="§"/>
              <a:tabLst>
                <a:tab pos="247650" algn="l"/>
              </a:tabLst>
            </a:pPr>
            <a:r>
              <a:rPr lang="en-US" spc="-15" dirty="0">
                <a:solidFill>
                  <a:srgbClr val="FFFFFF"/>
                </a:solidFill>
                <a:latin typeface="Carlito"/>
                <a:cs typeface="Carlito"/>
              </a:rPr>
              <a:t>Store </a:t>
            </a:r>
            <a:r>
              <a:rPr lang="en-US" dirty="0">
                <a:solidFill>
                  <a:srgbClr val="FFFFFF"/>
                </a:solidFill>
                <a:latin typeface="Carlito"/>
                <a:cs typeface="Carlito"/>
              </a:rPr>
              <a:t>and </a:t>
            </a:r>
            <a:r>
              <a:rPr lang="en-US" spc="-15" dirty="0">
                <a:solidFill>
                  <a:srgbClr val="FFFFFF"/>
                </a:solidFill>
                <a:latin typeface="Carlito"/>
                <a:cs typeface="Carlito"/>
              </a:rPr>
              <a:t>Forward</a:t>
            </a:r>
            <a:r>
              <a:rPr lang="en-US" spc="30" dirty="0">
                <a:solidFill>
                  <a:srgbClr val="FFFFFF"/>
                </a:solidFill>
                <a:latin typeface="Carlito"/>
                <a:cs typeface="Carlito"/>
              </a:rPr>
              <a:t> </a:t>
            </a:r>
            <a:r>
              <a:rPr lang="en-US" spc="-5" dirty="0">
                <a:solidFill>
                  <a:srgbClr val="FFFFFF"/>
                </a:solidFill>
                <a:latin typeface="Carlito"/>
                <a:cs typeface="Carlito"/>
              </a:rPr>
              <a:t>Concept</a:t>
            </a:r>
            <a:endParaRPr lang="en-US" dirty="0">
              <a:latin typeface="Carlito"/>
              <a:cs typeface="Carlito"/>
            </a:endParaRPr>
          </a:p>
          <a:p>
            <a:pPr marL="354965" indent="-342900">
              <a:lnSpc>
                <a:spcPct val="100000"/>
              </a:lnSpc>
              <a:spcBef>
                <a:spcPts val="860"/>
              </a:spcBef>
              <a:buClr>
                <a:srgbClr val="FF8500"/>
              </a:buClr>
              <a:buFont typeface="Wingdings" panose="05000000000000000000" pitchFamily="2" charset="2"/>
              <a:buChar char="§"/>
              <a:tabLst>
                <a:tab pos="247650" algn="l"/>
              </a:tabLst>
            </a:pPr>
            <a:r>
              <a:rPr lang="en-US" dirty="0">
                <a:solidFill>
                  <a:srgbClr val="FFFFFF"/>
                </a:solidFill>
                <a:latin typeface="Carlito"/>
                <a:cs typeface="Carlito"/>
              </a:rPr>
              <a:t>All the </a:t>
            </a:r>
            <a:r>
              <a:rPr lang="en-US" spc="-20" dirty="0">
                <a:solidFill>
                  <a:srgbClr val="FFFFFF"/>
                </a:solidFill>
                <a:latin typeface="Carlito"/>
                <a:cs typeface="Carlito"/>
              </a:rPr>
              <a:t>Topologies </a:t>
            </a:r>
            <a:r>
              <a:rPr lang="en-US" spc="-10" dirty="0">
                <a:solidFill>
                  <a:srgbClr val="FFFFFF"/>
                </a:solidFill>
                <a:latin typeface="Carlito"/>
                <a:cs typeface="Carlito"/>
              </a:rPr>
              <a:t>are</a:t>
            </a:r>
            <a:r>
              <a:rPr lang="en-US" spc="30" dirty="0">
                <a:solidFill>
                  <a:srgbClr val="FFFFFF"/>
                </a:solidFill>
                <a:latin typeface="Carlito"/>
                <a:cs typeface="Carlito"/>
              </a:rPr>
              <a:t> </a:t>
            </a:r>
            <a:r>
              <a:rPr lang="en-US" spc="-5" dirty="0">
                <a:solidFill>
                  <a:srgbClr val="FFFFFF"/>
                </a:solidFill>
                <a:latin typeface="Carlito"/>
                <a:cs typeface="Carlito"/>
              </a:rPr>
              <a:t>applicable</a:t>
            </a:r>
            <a:endParaRPr lang="en-US" dirty="0">
              <a:latin typeface="Carlito"/>
              <a:cs typeface="Carlito"/>
            </a:endParaRPr>
          </a:p>
          <a:p>
            <a:pPr marL="354965" indent="-342900">
              <a:lnSpc>
                <a:spcPct val="100000"/>
              </a:lnSpc>
              <a:spcBef>
                <a:spcPts val="869"/>
              </a:spcBef>
              <a:buClr>
                <a:srgbClr val="FF8500"/>
              </a:buClr>
              <a:buFont typeface="Wingdings" panose="05000000000000000000" pitchFamily="2" charset="2"/>
              <a:buChar char="§"/>
              <a:tabLst>
                <a:tab pos="247650" algn="l"/>
              </a:tabLst>
            </a:pPr>
            <a:r>
              <a:rPr lang="en-US" spc="-25" dirty="0">
                <a:solidFill>
                  <a:srgbClr val="FFFFFF"/>
                </a:solidFill>
                <a:latin typeface="Carlito"/>
                <a:cs typeface="Carlito"/>
              </a:rPr>
              <a:t>Works </a:t>
            </a:r>
            <a:r>
              <a:rPr lang="en-US" spc="-5" dirty="0">
                <a:solidFill>
                  <a:srgbClr val="FFFFFF"/>
                </a:solidFill>
                <a:latin typeface="Carlito"/>
                <a:cs typeface="Carlito"/>
              </a:rPr>
              <a:t>at 100 Mbps </a:t>
            </a:r>
            <a:r>
              <a:rPr lang="en-US" spc="-10" dirty="0">
                <a:solidFill>
                  <a:srgbClr val="FFFFFF"/>
                </a:solidFill>
                <a:latin typeface="Carlito"/>
                <a:cs typeface="Carlito"/>
              </a:rPr>
              <a:t>to </a:t>
            </a:r>
            <a:r>
              <a:rPr lang="en-US" spc="-5" dirty="0">
                <a:solidFill>
                  <a:srgbClr val="FFFFFF"/>
                </a:solidFill>
                <a:latin typeface="Carlito"/>
                <a:cs typeface="Carlito"/>
              </a:rPr>
              <a:t>1000</a:t>
            </a:r>
            <a:r>
              <a:rPr lang="en-US" spc="50" dirty="0">
                <a:solidFill>
                  <a:srgbClr val="FFFFFF"/>
                </a:solidFill>
                <a:latin typeface="Carlito"/>
                <a:cs typeface="Carlito"/>
              </a:rPr>
              <a:t> </a:t>
            </a:r>
            <a:r>
              <a:rPr lang="en-US" spc="-10" dirty="0">
                <a:solidFill>
                  <a:srgbClr val="FFFFFF"/>
                </a:solidFill>
                <a:latin typeface="Carlito"/>
                <a:cs typeface="Carlito"/>
              </a:rPr>
              <a:t>Mbps.</a:t>
            </a:r>
            <a:endParaRPr lang="en-US" dirty="0">
              <a:latin typeface="Carlito"/>
              <a:cs typeface="Carlito"/>
            </a:endParaRPr>
          </a:p>
          <a:p>
            <a:pPr>
              <a:buFont typeface="Wingdings" panose="05000000000000000000" pitchFamily="2" charset="2"/>
              <a:buChar char="§"/>
            </a:pPr>
            <a:endParaRPr lang="en-US" dirty="0"/>
          </a:p>
        </p:txBody>
      </p:sp>
      <p:sp>
        <p:nvSpPr>
          <p:cNvPr id="4" name="Footer Placeholder 3"/>
          <p:cNvSpPr>
            <a:spLocks noGrp="1"/>
          </p:cNvSpPr>
          <p:nvPr>
            <p:ph type="ftr" sz="quarter" idx="11"/>
          </p:nvPr>
        </p:nvSpPr>
        <p:spPr/>
        <p:txBody>
          <a:bodyPr/>
          <a:lstStyle/>
          <a:p>
            <a:r>
              <a:rPr lang="en-US" smtClean="0"/>
              <a:t>Dr.S.L.Jayalakshmi,VIT,Chennai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520224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786" y="133351"/>
            <a:ext cx="7572428" cy="914399"/>
          </a:xfrm>
        </p:spPr>
        <p:txBody>
          <a:bodyPr>
            <a:normAutofit/>
          </a:bodyPr>
          <a:lstStyle/>
          <a:p>
            <a:r>
              <a:rPr lang="en-IN" dirty="0" smtClean="0"/>
              <a:t> Personal Area Network</a:t>
            </a:r>
            <a:endParaRPr lang="en-IN" dirty="0"/>
          </a:p>
        </p:txBody>
      </p:sp>
      <p:sp>
        <p:nvSpPr>
          <p:cNvPr id="3" name="Content Placeholder 2"/>
          <p:cNvSpPr>
            <a:spLocks noGrp="1"/>
          </p:cNvSpPr>
          <p:nvPr>
            <p:ph idx="1"/>
          </p:nvPr>
        </p:nvSpPr>
        <p:spPr>
          <a:xfrm>
            <a:off x="4357686" y="1071552"/>
            <a:ext cx="4329114" cy="3680222"/>
          </a:xfrm>
        </p:spPr>
        <p:txBody>
          <a:bodyPr/>
          <a:lstStyle/>
          <a:p>
            <a:pPr algn="just"/>
            <a:r>
              <a:rPr lang="en-US" sz="1800" dirty="0" smtClean="0"/>
              <a:t>A personal area </a:t>
            </a:r>
            <a:r>
              <a:rPr lang="en-US" sz="1800" b="1" dirty="0" smtClean="0"/>
              <a:t>network</a:t>
            </a:r>
            <a:r>
              <a:rPr lang="en-US" sz="1800" dirty="0" smtClean="0"/>
              <a:t>, or </a:t>
            </a:r>
            <a:r>
              <a:rPr lang="en-US" sz="1800" b="1" dirty="0" smtClean="0"/>
              <a:t>PAN</a:t>
            </a:r>
            <a:r>
              <a:rPr lang="en-US" sz="1800" dirty="0" smtClean="0"/>
              <a:t>, is a computer </a:t>
            </a:r>
            <a:r>
              <a:rPr lang="en-US" sz="1800" b="1" dirty="0" smtClean="0"/>
              <a:t>network</a:t>
            </a:r>
            <a:r>
              <a:rPr lang="en-US" sz="1800" dirty="0" smtClean="0"/>
              <a:t> that enables communication between computer devices near a person.</a:t>
            </a:r>
          </a:p>
          <a:p>
            <a:pPr algn="just"/>
            <a:r>
              <a:rPr lang="en-US" sz="1800" b="1" dirty="0" smtClean="0"/>
              <a:t>Examples</a:t>
            </a:r>
            <a:r>
              <a:rPr lang="en-US" sz="1800" dirty="0" smtClean="0"/>
              <a:t> of wireless </a:t>
            </a:r>
            <a:r>
              <a:rPr lang="en-US" sz="1800" b="1" dirty="0" smtClean="0"/>
              <a:t>PAN</a:t>
            </a:r>
            <a:r>
              <a:rPr lang="en-US" sz="1800" dirty="0" smtClean="0"/>
              <a:t>, or WPAN, devices include cell phone headsets, wireless keyboards, wireless mice, printers, bar code scanners and game consoles</a:t>
            </a:r>
            <a:endParaRPr lang="en-US" i="1" dirty="0" smtClean="0">
              <a:latin typeface="+mj-lt"/>
            </a:endParaRPr>
          </a:p>
        </p:txBody>
      </p:sp>
      <p:sp>
        <p:nvSpPr>
          <p:cNvPr id="5" name="Footer Placeholder 4"/>
          <p:cNvSpPr>
            <a:spLocks noGrp="1"/>
          </p:cNvSpPr>
          <p:nvPr>
            <p:ph type="ftr" sz="quarter" idx="11"/>
          </p:nvPr>
        </p:nvSpPr>
        <p:spPr/>
        <p:txBody>
          <a:bodyPr/>
          <a:lstStyle/>
          <a:p>
            <a:r>
              <a:rPr lang="en-US" smtClean="0"/>
              <a:t>Dr.S.L.Jayalakshmi,VIT,Chennai</a:t>
            </a:r>
            <a:endParaRPr lang="en-US" dirty="0"/>
          </a:p>
        </p:txBody>
      </p:sp>
      <p:sp>
        <p:nvSpPr>
          <p:cNvPr id="4098" name="AutoShape 2" descr="What is Local Area Network (LAN) and Wide Area Network (WAN)? (With images)  | Wide area network, Local area network, Local are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0" name="AutoShape 4" descr="What is Local Area Network (LAN) and Wide Area Network (WAN)? (With images)  | Wide area network, Local area network, Local are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 name="Picture 2" descr="C:\Users\Dell\Desktop\pan.png"/>
          <p:cNvPicPr>
            <a:picLocks noChangeAspect="1" noChangeArrowheads="1"/>
          </p:cNvPicPr>
          <p:nvPr/>
        </p:nvPicPr>
        <p:blipFill>
          <a:blip r:embed="rId2"/>
          <a:srcRect/>
          <a:stretch>
            <a:fillRect/>
          </a:stretch>
        </p:blipFill>
        <p:spPr bwMode="auto">
          <a:xfrm>
            <a:off x="357158" y="1214428"/>
            <a:ext cx="3980092" cy="3643320"/>
          </a:xfrm>
          <a:prstGeom prst="rect">
            <a:avLst/>
          </a:prstGeom>
          <a:noFill/>
        </p:spPr>
      </p:pic>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635705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285751"/>
            <a:ext cx="6096000" cy="609599"/>
          </a:xfrm>
        </p:spPr>
        <p:txBody>
          <a:bodyPr>
            <a:normAutofit fontScale="90000"/>
          </a:bodyPr>
          <a:lstStyle/>
          <a:p>
            <a:r>
              <a:rPr lang="en-IN" dirty="0" smtClean="0"/>
              <a:t>Characteristics of Network</a:t>
            </a:r>
            <a:endParaRPr lang="en-IN" dirty="0"/>
          </a:p>
        </p:txBody>
      </p:sp>
      <p:sp>
        <p:nvSpPr>
          <p:cNvPr id="3" name="Content Placeholder 2"/>
          <p:cNvSpPr>
            <a:spLocks noGrp="1"/>
          </p:cNvSpPr>
          <p:nvPr>
            <p:ph idx="1"/>
          </p:nvPr>
        </p:nvSpPr>
        <p:spPr>
          <a:xfrm>
            <a:off x="928662" y="914401"/>
            <a:ext cx="7758138" cy="3514737"/>
          </a:xfrm>
        </p:spPr>
        <p:txBody>
          <a:bodyPr>
            <a:normAutofit fontScale="92500" lnSpcReduction="10000"/>
          </a:bodyPr>
          <a:lstStyle/>
          <a:p>
            <a:pPr algn="just">
              <a:lnSpc>
                <a:spcPct val="200000"/>
              </a:lnSpc>
            </a:pPr>
            <a:r>
              <a:rPr lang="en-US" dirty="0" smtClean="0"/>
              <a:t>Topology : The geometric arrangement of a computer system. </a:t>
            </a:r>
          </a:p>
          <a:p>
            <a:pPr algn="just">
              <a:lnSpc>
                <a:spcPct val="200000"/>
              </a:lnSpc>
            </a:pPr>
            <a:r>
              <a:rPr lang="en-US" dirty="0" smtClean="0"/>
              <a:t>Protocol : The protocol defines a common set of rules and signals that computers on the network use to communicate. One of the most popular protocols for LANs is called Ethernet. </a:t>
            </a:r>
          </a:p>
          <a:p>
            <a:pPr algn="just">
              <a:lnSpc>
                <a:spcPct val="200000"/>
              </a:lnSpc>
            </a:pPr>
            <a:r>
              <a:rPr lang="en-US" dirty="0" smtClean="0"/>
              <a:t>Architecture : Networks can be broadly classified as using either a peer to peer or client/server architecture.</a:t>
            </a:r>
          </a:p>
        </p:txBody>
      </p:sp>
      <p:sp>
        <p:nvSpPr>
          <p:cNvPr id="4" name="Footer Placeholder 3"/>
          <p:cNvSpPr>
            <a:spLocks noGrp="1"/>
          </p:cNvSpPr>
          <p:nvPr>
            <p:ph type="ftr" sz="quarter" idx="11"/>
          </p:nvPr>
        </p:nvSpPr>
        <p:spPr/>
        <p:txBody>
          <a:bodyPr/>
          <a:lstStyle/>
          <a:p>
            <a:r>
              <a:rPr lang="en-US" smtClean="0"/>
              <a:t>Dr.S.L.Jayalakshmi,VIT,Chennai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37012821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80120" y="123478"/>
            <a:ext cx="9036496" cy="1037282"/>
          </a:xfrm>
        </p:spPr>
        <p:txBody>
          <a:bodyPr>
            <a:normAutofit fontScale="90000"/>
          </a:bodyPr>
          <a:lstStyle/>
          <a:p>
            <a:r>
              <a:rPr lang="en-US" altLang="en-US" b="1" dirty="0" smtClean="0"/>
              <a:t>NETWORK CLASSIFICATION BY THEIR COMPONENT ROLE</a:t>
            </a:r>
          </a:p>
        </p:txBody>
      </p:sp>
      <p:pic>
        <p:nvPicPr>
          <p:cNvPr id="48131"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5063" t="37193" r="29520" b="12910"/>
          <a:stretch>
            <a:fillRect/>
          </a:stretch>
        </p:blipFill>
        <p:spPr>
          <a:xfrm>
            <a:off x="966789" y="1528763"/>
            <a:ext cx="7210425" cy="2737247"/>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87935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457200" y="-57150"/>
            <a:ext cx="8229600" cy="685800"/>
          </a:xfrm>
        </p:spPr>
        <p:txBody>
          <a:bodyPr>
            <a:normAutofit fontScale="90000"/>
          </a:bodyPr>
          <a:lstStyle/>
          <a:p>
            <a:r>
              <a:rPr lang="en-US" altLang="en-US" b="1" smtClean="0"/>
              <a:t>PEER TO PEER NETWORK</a:t>
            </a:r>
          </a:p>
        </p:txBody>
      </p:sp>
      <p:sp>
        <p:nvSpPr>
          <p:cNvPr id="49155" name="Content Placeholder 2"/>
          <p:cNvSpPr>
            <a:spLocks noGrp="1"/>
          </p:cNvSpPr>
          <p:nvPr>
            <p:ph idx="1"/>
          </p:nvPr>
        </p:nvSpPr>
        <p:spPr>
          <a:xfrm>
            <a:off x="0" y="514350"/>
            <a:ext cx="9144000" cy="4629150"/>
          </a:xfrm>
        </p:spPr>
        <p:txBody>
          <a:bodyPr>
            <a:normAutofit fontScale="92500" lnSpcReduction="10000"/>
          </a:bodyPr>
          <a:lstStyle/>
          <a:p>
            <a:pPr algn="just"/>
            <a:r>
              <a:rPr lang="en-US" altLang="en-US" sz="2800" smtClean="0"/>
              <a:t>In peer to peer network each computer is responsible for making its own resources available to other computers on the network.</a:t>
            </a:r>
          </a:p>
          <a:p>
            <a:pPr algn="just"/>
            <a:r>
              <a:rPr lang="en-US" altLang="en-US" sz="2800" smtClean="0"/>
              <a:t>Each computer is responsible for setting up and maintaining its own security for these resources.</a:t>
            </a:r>
          </a:p>
          <a:p>
            <a:pPr algn="just"/>
            <a:r>
              <a:rPr lang="en-US" altLang="en-US" sz="2800" smtClean="0"/>
              <a:t>Each computer is responsible for accessing the required network resources from peer to peer relationships.</a:t>
            </a:r>
          </a:p>
          <a:p>
            <a:pPr algn="just"/>
            <a:r>
              <a:rPr lang="en-US" altLang="en-US" sz="2800" smtClean="0"/>
              <a:t>This network is useful for a small network containing less than 10 computers on a single LAN. Each computer can function as both client and server and do not have a central control system.</a:t>
            </a:r>
          </a:p>
          <a:p>
            <a:pPr algn="just"/>
            <a:r>
              <a:rPr lang="en-US" altLang="en-US" sz="2800" smtClean="0"/>
              <a:t>There are no servers in peer network. Peer networks are amplified into home group.</a:t>
            </a:r>
          </a:p>
        </p:txBody>
      </p:sp>
    </p:spTree>
    <p:extLst>
      <p:ext uri="{BB962C8B-B14F-4D97-AF65-F5344CB8AC3E}">
        <p14:creationId xmlns:p14="http://schemas.microsoft.com/office/powerpoint/2010/main" val="19176990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normAutofit fontScale="90000"/>
          </a:bodyPr>
          <a:lstStyle/>
          <a:p>
            <a:r>
              <a:rPr lang="en-US" altLang="en-US" dirty="0" smtClean="0"/>
              <a:t>ADVANTAGES &amp; DISADVANTAGES</a:t>
            </a:r>
            <a:br>
              <a:rPr lang="en-US" altLang="en-US" dirty="0" smtClean="0"/>
            </a:br>
            <a:r>
              <a:rPr lang="en-US" altLang="en-US" dirty="0" smtClean="0"/>
              <a:t>OF PEER TO PEER NETWORK</a:t>
            </a:r>
          </a:p>
        </p:txBody>
      </p:sp>
      <p:pic>
        <p:nvPicPr>
          <p:cNvPr id="50179"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11176" t="28571" r="29996" b="20468"/>
          <a:stretch>
            <a:fillRect/>
          </a:stretch>
        </p:blipFill>
        <p:spPr>
          <a:xfrm>
            <a:off x="323528" y="1345554"/>
            <a:ext cx="8676010" cy="316929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0180" name="TextBox 1"/>
          <p:cNvSpPr txBox="1">
            <a:spLocks noChangeArrowheads="1"/>
          </p:cNvSpPr>
          <p:nvPr/>
        </p:nvSpPr>
        <p:spPr bwMode="auto">
          <a:xfrm>
            <a:off x="685800" y="4743450"/>
            <a:ext cx="5105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a:t>*NOS – Network Operating System</a:t>
            </a:r>
          </a:p>
        </p:txBody>
      </p:sp>
    </p:spTree>
    <p:extLst>
      <p:ext uri="{BB962C8B-B14F-4D97-AF65-F5344CB8AC3E}">
        <p14:creationId xmlns:p14="http://schemas.microsoft.com/office/powerpoint/2010/main" val="33550667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454818"/>
            <a:ext cx="8991600" cy="4139804"/>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34382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endParaRPr lang="en-US" altLang="en-US" smtClean="0"/>
          </a:p>
        </p:txBody>
      </p:sp>
      <p:pic>
        <p:nvPicPr>
          <p:cNvPr id="5222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42900"/>
            <a:ext cx="8134350" cy="51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228" name="Picture 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8575" y="971550"/>
            <a:ext cx="9042400" cy="4177904"/>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59287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endParaRPr lang="en-US" altLang="en-US" smtClean="0"/>
          </a:p>
        </p:txBody>
      </p:sp>
      <p:sp>
        <p:nvSpPr>
          <p:cNvPr id="53251" name="Content Placeholder 2"/>
          <p:cNvSpPr>
            <a:spLocks noGrp="1"/>
          </p:cNvSpPr>
          <p:nvPr>
            <p:ph idx="1"/>
          </p:nvPr>
        </p:nvSpPr>
        <p:spPr/>
        <p:txBody>
          <a:bodyPr/>
          <a:lstStyle/>
          <a:p>
            <a:endParaRPr lang="en-US" altLang="en-US" smtClean="0"/>
          </a:p>
        </p:txBody>
      </p:sp>
      <p:pic>
        <p:nvPicPr>
          <p:cNvPr id="532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8" y="114300"/>
            <a:ext cx="8910638" cy="4716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14523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1538" y="1"/>
            <a:ext cx="7767662" cy="1643055"/>
          </a:xfrm>
        </p:spPr>
        <p:txBody>
          <a:bodyPr>
            <a:noAutofit/>
          </a:bodyPr>
          <a:lstStyle/>
          <a:p>
            <a:pPr algn="ctr"/>
            <a:r>
              <a:rPr lang="en-IN" b="1" dirty="0" smtClean="0"/>
              <a:t>Data Communication</a:t>
            </a:r>
            <a:r>
              <a:rPr lang="en-IN" b="1" dirty="0"/>
              <a:t/>
            </a:r>
            <a:br>
              <a:rPr lang="en-IN" b="1" dirty="0"/>
            </a:br>
            <a:endParaRPr lang="en-IN" dirty="0"/>
          </a:p>
        </p:txBody>
      </p:sp>
      <p:sp>
        <p:nvSpPr>
          <p:cNvPr id="3" name="Content Placeholder 2"/>
          <p:cNvSpPr>
            <a:spLocks noGrp="1"/>
          </p:cNvSpPr>
          <p:nvPr>
            <p:ph idx="1"/>
          </p:nvPr>
        </p:nvSpPr>
        <p:spPr>
          <a:xfrm>
            <a:off x="1071538" y="1428742"/>
            <a:ext cx="7548586" cy="2922270"/>
          </a:xfrm>
        </p:spPr>
        <p:txBody>
          <a:bodyPr>
            <a:normAutofit fontScale="92500" lnSpcReduction="10000"/>
          </a:bodyPr>
          <a:lstStyle/>
          <a:p>
            <a:r>
              <a:rPr lang="en-US" dirty="0" smtClean="0"/>
              <a:t>Exchange of data</a:t>
            </a:r>
          </a:p>
          <a:p>
            <a:r>
              <a:rPr lang="en-IN" dirty="0" smtClean="0"/>
              <a:t>Via Transmission medium</a:t>
            </a:r>
          </a:p>
          <a:p>
            <a:pPr>
              <a:buNone/>
            </a:pPr>
            <a:endParaRPr lang="en-US" dirty="0" smtClean="0"/>
          </a:p>
          <a:p>
            <a:pPr>
              <a:buNone/>
            </a:pPr>
            <a:r>
              <a:rPr lang="en-US" dirty="0" smtClean="0"/>
              <a:t>Characteristics:</a:t>
            </a:r>
          </a:p>
          <a:p>
            <a:endParaRPr lang="en-US" dirty="0" smtClean="0"/>
          </a:p>
          <a:p>
            <a:r>
              <a:rPr lang="en-US" dirty="0" smtClean="0"/>
              <a:t>	Delivery</a:t>
            </a:r>
          </a:p>
          <a:p>
            <a:r>
              <a:rPr lang="en-US" dirty="0" smtClean="0"/>
              <a:t>	Accuracy</a:t>
            </a:r>
          </a:p>
          <a:p>
            <a:r>
              <a:rPr lang="en-US" dirty="0" smtClean="0"/>
              <a:t>	Timeliness</a:t>
            </a:r>
          </a:p>
          <a:p>
            <a:r>
              <a:rPr lang="en-IN" dirty="0" smtClean="0"/>
              <a:t>             Jitter</a:t>
            </a:r>
            <a:endParaRPr lang="en-US" dirty="0" smtClean="0"/>
          </a:p>
        </p:txBody>
      </p:sp>
      <p:sp>
        <p:nvSpPr>
          <p:cNvPr id="4" name="Footer Placeholder 3"/>
          <p:cNvSpPr>
            <a:spLocks noGrp="1"/>
          </p:cNvSpPr>
          <p:nvPr>
            <p:ph type="ftr" sz="quarter" idx="11"/>
          </p:nvPr>
        </p:nvSpPr>
        <p:spPr/>
        <p:txBody>
          <a:bodyPr/>
          <a:lstStyle/>
          <a:p>
            <a:r>
              <a:rPr lang="en-US" smtClean="0"/>
              <a:t>Dr.S.L.Jayalakshmi,VIT,Chennai</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6334703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endParaRPr lang="en-US" altLang="en-US" smtClean="0"/>
          </a:p>
        </p:txBody>
      </p:sp>
      <p:sp>
        <p:nvSpPr>
          <p:cNvPr id="54275" name="Content Placeholder 2"/>
          <p:cNvSpPr>
            <a:spLocks noGrp="1"/>
          </p:cNvSpPr>
          <p:nvPr>
            <p:ph idx="1"/>
          </p:nvPr>
        </p:nvSpPr>
        <p:spPr/>
        <p:txBody>
          <a:bodyPr/>
          <a:lstStyle/>
          <a:p>
            <a:endParaRPr lang="en-US" altLang="en-US" smtClean="0"/>
          </a:p>
        </p:txBody>
      </p:sp>
      <p:pic>
        <p:nvPicPr>
          <p:cNvPr id="542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400050"/>
            <a:ext cx="8913812" cy="4235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76450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457200" y="-228600"/>
            <a:ext cx="8229600" cy="857250"/>
          </a:xfrm>
        </p:spPr>
        <p:txBody>
          <a:bodyPr/>
          <a:lstStyle/>
          <a:p>
            <a:r>
              <a:rPr lang="en-US" altLang="en-US" smtClean="0"/>
              <a:t>TYPES OF SERVERS</a:t>
            </a:r>
          </a:p>
        </p:txBody>
      </p:sp>
      <p:sp>
        <p:nvSpPr>
          <p:cNvPr id="55299" name="Content Placeholder 2"/>
          <p:cNvSpPr>
            <a:spLocks noGrp="1"/>
          </p:cNvSpPr>
          <p:nvPr>
            <p:ph idx="1"/>
          </p:nvPr>
        </p:nvSpPr>
        <p:spPr>
          <a:xfrm>
            <a:off x="0" y="800100"/>
            <a:ext cx="9144000" cy="4229100"/>
          </a:xfrm>
        </p:spPr>
        <p:txBody>
          <a:bodyPr>
            <a:normAutofit fontScale="92500"/>
          </a:bodyPr>
          <a:lstStyle/>
          <a:p>
            <a:pPr algn="just"/>
            <a:r>
              <a:rPr lang="en-US" altLang="en-US" sz="2400" b="1" smtClean="0">
                <a:latin typeface="Adobe Naskh Medium" pitchFamily="50" charset="-78"/>
                <a:cs typeface="Adobe Naskh Medium" pitchFamily="50" charset="-78"/>
              </a:rPr>
              <a:t>File server</a:t>
            </a:r>
            <a:r>
              <a:rPr lang="en-US" altLang="en-US" sz="2400" smtClean="0">
                <a:latin typeface="Adobe Naskh Medium" pitchFamily="50" charset="-78"/>
                <a:cs typeface="Adobe Naskh Medium" pitchFamily="50" charset="-78"/>
              </a:rPr>
              <a:t>: provides services for storing, retrieving and moving data. User can read/write/exchange/manage files with help of file servers</a:t>
            </a:r>
          </a:p>
          <a:p>
            <a:pPr algn="just"/>
            <a:r>
              <a:rPr lang="en-US" altLang="en-US" sz="2400" b="1" smtClean="0">
                <a:latin typeface="Adobe Naskh Medium" pitchFamily="50" charset="-78"/>
                <a:cs typeface="Adobe Naskh Medium" pitchFamily="50" charset="-78"/>
              </a:rPr>
              <a:t>Printer server</a:t>
            </a:r>
            <a:r>
              <a:rPr lang="en-US" altLang="en-US" sz="2400" smtClean="0">
                <a:latin typeface="Adobe Naskh Medium" pitchFamily="50" charset="-78"/>
                <a:cs typeface="Adobe Naskh Medium" pitchFamily="50" charset="-78"/>
              </a:rPr>
              <a:t>: used for controlling and managing printing on the network.  It also offers the fax service to the network users.</a:t>
            </a:r>
          </a:p>
          <a:p>
            <a:pPr algn="just"/>
            <a:r>
              <a:rPr lang="en-US" altLang="en-US" sz="2400" b="1" smtClean="0">
                <a:latin typeface="Adobe Naskh Medium" pitchFamily="50" charset="-78"/>
                <a:cs typeface="Adobe Naskh Medium" pitchFamily="50" charset="-78"/>
              </a:rPr>
              <a:t>Application server</a:t>
            </a:r>
            <a:r>
              <a:rPr lang="en-US" altLang="en-US" sz="2400" smtClean="0">
                <a:latin typeface="Adobe Naskh Medium" pitchFamily="50" charset="-78"/>
                <a:cs typeface="Adobe Naskh Medium" pitchFamily="50" charset="-78"/>
              </a:rPr>
              <a:t>: helps to share expensive software and additional computing power by the computers in a network.</a:t>
            </a:r>
          </a:p>
          <a:p>
            <a:pPr algn="just"/>
            <a:r>
              <a:rPr lang="en-US" altLang="en-US" sz="2400" b="1" smtClean="0">
                <a:latin typeface="Adobe Naskh Medium" pitchFamily="50" charset="-78"/>
                <a:cs typeface="Adobe Naskh Medium" pitchFamily="50" charset="-78"/>
              </a:rPr>
              <a:t>Message server</a:t>
            </a:r>
            <a:r>
              <a:rPr lang="en-US" altLang="en-US" sz="2400" smtClean="0">
                <a:latin typeface="Adobe Naskh Medium" pitchFamily="50" charset="-78"/>
                <a:cs typeface="Adobe Naskh Medium" pitchFamily="50" charset="-78"/>
              </a:rPr>
              <a:t>: used to co-ordinate the interaction between users, documents and applications. Data - audio,video,binary, text or graphics</a:t>
            </a:r>
          </a:p>
          <a:p>
            <a:pPr algn="just"/>
            <a:r>
              <a:rPr lang="en-US" altLang="en-US" sz="2400" b="1" smtClean="0">
                <a:latin typeface="Adobe Naskh Medium" pitchFamily="50" charset="-78"/>
                <a:cs typeface="Adobe Naskh Medium" pitchFamily="50" charset="-78"/>
              </a:rPr>
              <a:t>Database server</a:t>
            </a:r>
            <a:r>
              <a:rPr lang="en-US" altLang="en-US" sz="2400" smtClean="0">
                <a:latin typeface="Adobe Naskh Medium" pitchFamily="50" charset="-78"/>
                <a:cs typeface="Adobe Naskh Medium" pitchFamily="50" charset="-78"/>
              </a:rPr>
              <a:t>: It is a type of application server. It allows the uses to access the centralized strong database.</a:t>
            </a:r>
          </a:p>
        </p:txBody>
      </p:sp>
    </p:spTree>
    <p:extLst>
      <p:ext uri="{BB962C8B-B14F-4D97-AF65-F5344CB8AC3E}">
        <p14:creationId xmlns:p14="http://schemas.microsoft.com/office/powerpoint/2010/main" val="33187553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539552" y="123479"/>
            <a:ext cx="9067800" cy="648072"/>
          </a:xfrm>
        </p:spPr>
        <p:txBody>
          <a:bodyPr>
            <a:noAutofit/>
          </a:bodyPr>
          <a:lstStyle/>
          <a:p>
            <a:r>
              <a:rPr lang="en-US" altLang="en-US" sz="3200" b="1" dirty="0" smtClean="0"/>
              <a:t>Network Benefits:  SHARING RESOURCES</a:t>
            </a:r>
          </a:p>
        </p:txBody>
      </p:sp>
      <p:sp>
        <p:nvSpPr>
          <p:cNvPr id="3" name="Content Placeholder 2"/>
          <p:cNvSpPr>
            <a:spLocks noGrp="1"/>
          </p:cNvSpPr>
          <p:nvPr>
            <p:ph idx="1"/>
          </p:nvPr>
        </p:nvSpPr>
        <p:spPr>
          <a:xfrm>
            <a:off x="0" y="555526"/>
            <a:ext cx="9144000" cy="4587974"/>
          </a:xfrm>
        </p:spPr>
        <p:txBody>
          <a:bodyPr/>
          <a:lstStyle/>
          <a:p>
            <a:pPr algn="just">
              <a:buFont typeface="Arial" charset="0"/>
              <a:buChar char="•"/>
              <a:defRPr/>
            </a:pPr>
            <a:endParaRPr lang="en-US" dirty="0" smtClean="0"/>
          </a:p>
          <a:p>
            <a:pPr algn="just">
              <a:buFont typeface="Arial" charset="0"/>
              <a:buChar char="•"/>
              <a:defRPr/>
            </a:pPr>
            <a:r>
              <a:rPr lang="en-US" sz="2400" dirty="0" smtClean="0"/>
              <a:t>Types </a:t>
            </a:r>
            <a:r>
              <a:rPr lang="en-US" sz="2400" dirty="0"/>
              <a:t>of resources are:</a:t>
            </a:r>
          </a:p>
          <a:p>
            <a:pPr marL="457200" lvl="2" indent="0" algn="just">
              <a:buFont typeface="Arial" charset="0"/>
              <a:buNone/>
              <a:defRPr/>
            </a:pPr>
            <a:r>
              <a:rPr lang="en-US" sz="2400" dirty="0" smtClean="0"/>
              <a:t>1. </a:t>
            </a:r>
            <a:r>
              <a:rPr lang="en-US" sz="2400" b="1" dirty="0" smtClean="0"/>
              <a:t>Hardware</a:t>
            </a:r>
            <a:r>
              <a:rPr lang="en-US" sz="2400" b="1" dirty="0"/>
              <a:t>: </a:t>
            </a:r>
            <a:r>
              <a:rPr lang="en-US" sz="2400" dirty="0"/>
              <a:t>A network allows users to </a:t>
            </a:r>
            <a:r>
              <a:rPr lang="en-US" sz="2400" dirty="0" smtClean="0"/>
              <a:t>share many </a:t>
            </a:r>
            <a:r>
              <a:rPr lang="en-US" sz="2400" dirty="0"/>
              <a:t>hardware </a:t>
            </a:r>
            <a:endParaRPr lang="en-US" sz="2400" dirty="0" smtClean="0"/>
          </a:p>
          <a:p>
            <a:pPr marL="457200" lvl="2" indent="0" algn="just">
              <a:buFont typeface="Arial" charset="0"/>
              <a:buNone/>
              <a:defRPr/>
            </a:pPr>
            <a:r>
              <a:rPr lang="en-US" sz="2400" dirty="0" smtClean="0"/>
              <a:t>devices </a:t>
            </a:r>
            <a:r>
              <a:rPr lang="en-US" sz="2400" dirty="0"/>
              <a:t>such as </a:t>
            </a:r>
            <a:r>
              <a:rPr lang="en-US" sz="2400" dirty="0" smtClean="0"/>
              <a:t>printers, </a:t>
            </a:r>
            <a:r>
              <a:rPr lang="fr-FR" sz="2400" dirty="0" smtClean="0"/>
              <a:t>modems</a:t>
            </a:r>
            <a:r>
              <a:rPr lang="fr-FR" sz="2400" dirty="0"/>
              <a:t>, fax machines, CD ROM, </a:t>
            </a:r>
            <a:r>
              <a:rPr lang="fr-FR" sz="2400" dirty="0" err="1"/>
              <a:t>p</a:t>
            </a:r>
            <a:r>
              <a:rPr lang="fr-FR" sz="2400" dirty="0" err="1" smtClean="0"/>
              <a:t>layer</a:t>
            </a:r>
            <a:r>
              <a:rPr lang="fr-FR" sz="2400" dirty="0" smtClean="0"/>
              <a:t>, </a:t>
            </a:r>
            <a:r>
              <a:rPr lang="fr-FR" sz="2400" dirty="0"/>
              <a:t>etc.</a:t>
            </a:r>
          </a:p>
          <a:p>
            <a:pPr marL="457200" lvl="2" indent="0" algn="just">
              <a:buFont typeface="Arial" charset="0"/>
              <a:buNone/>
              <a:defRPr/>
            </a:pPr>
            <a:r>
              <a:rPr lang="en-US" sz="2400" b="1" dirty="0"/>
              <a:t>2. Software</a:t>
            </a:r>
            <a:r>
              <a:rPr lang="en-US" sz="2400" dirty="0"/>
              <a:t>: sharing software resources </a:t>
            </a:r>
            <a:r>
              <a:rPr lang="en-US" sz="2400" dirty="0" smtClean="0"/>
              <a:t>reduces the </a:t>
            </a:r>
            <a:r>
              <a:rPr lang="en-US" sz="2400" dirty="0"/>
              <a:t>cost of software </a:t>
            </a:r>
            <a:r>
              <a:rPr lang="en-US" sz="2400" dirty="0" smtClean="0"/>
              <a:t>installation,  </a:t>
            </a:r>
            <a:r>
              <a:rPr lang="en-US" sz="2400" dirty="0"/>
              <a:t>saves space </a:t>
            </a:r>
            <a:r>
              <a:rPr lang="en-US" sz="2400" dirty="0" smtClean="0"/>
              <a:t>on hard </a:t>
            </a:r>
            <a:r>
              <a:rPr lang="en-US" sz="2400" dirty="0"/>
              <a:t>disk</a:t>
            </a:r>
            <a:r>
              <a:rPr lang="en-US" sz="2400" dirty="0" smtClean="0"/>
              <a:t>.</a:t>
            </a:r>
          </a:p>
        </p:txBody>
      </p:sp>
      <p:sp>
        <p:nvSpPr>
          <p:cNvPr id="2" name="Footer Placeholder 1"/>
          <p:cNvSpPr>
            <a:spLocks noGrp="1"/>
          </p:cNvSpPr>
          <p:nvPr>
            <p:ph type="ftr" sz="quarter" idx="11"/>
          </p:nvPr>
        </p:nvSpPr>
        <p:spPr/>
        <p:txBody>
          <a:bodyPr/>
          <a:lstStyle/>
          <a:p>
            <a:r>
              <a:rPr lang="en-US" smtClean="0"/>
              <a:t>Dr.S.L.Jayalakshmi,VIT,Chennai</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8888747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0"/>
            <a:ext cx="9144000" cy="628650"/>
          </a:xfrm>
        </p:spPr>
        <p:txBody>
          <a:bodyPr>
            <a:normAutofit fontScale="90000"/>
          </a:bodyPr>
          <a:lstStyle/>
          <a:p>
            <a:r>
              <a:rPr lang="en-US" altLang="en-US" sz="3600" b="1" smtClean="0"/>
              <a:t>OTHER BENEFITS OF COMPUTER NETWORK</a:t>
            </a:r>
          </a:p>
        </p:txBody>
      </p:sp>
      <p:sp>
        <p:nvSpPr>
          <p:cNvPr id="13315" name="Content Placeholder 2"/>
          <p:cNvSpPr>
            <a:spLocks noGrp="1"/>
          </p:cNvSpPr>
          <p:nvPr>
            <p:ph idx="1"/>
          </p:nvPr>
        </p:nvSpPr>
        <p:spPr>
          <a:xfrm>
            <a:off x="0" y="628650"/>
            <a:ext cx="9144000" cy="4514850"/>
          </a:xfrm>
        </p:spPr>
        <p:txBody>
          <a:bodyPr/>
          <a:lstStyle/>
          <a:p>
            <a:r>
              <a:rPr lang="en-US" altLang="en-US" smtClean="0"/>
              <a:t>Increased speed</a:t>
            </a:r>
          </a:p>
          <a:p>
            <a:r>
              <a:rPr lang="en-US" altLang="en-US" smtClean="0"/>
              <a:t>Reduced cost</a:t>
            </a:r>
          </a:p>
          <a:p>
            <a:r>
              <a:rPr lang="en-US" altLang="en-US" smtClean="0"/>
              <a:t>Improved security</a:t>
            </a:r>
          </a:p>
          <a:p>
            <a:r>
              <a:rPr lang="en-US" altLang="en-US" smtClean="0"/>
              <a:t>Centralized software managements</a:t>
            </a:r>
          </a:p>
          <a:p>
            <a:r>
              <a:rPr lang="en-US" altLang="en-US" smtClean="0"/>
              <a:t>Electronic mail</a:t>
            </a:r>
          </a:p>
          <a:p>
            <a:r>
              <a:rPr lang="en-US" altLang="en-US" smtClean="0"/>
              <a:t>Flexible access</a:t>
            </a:r>
          </a:p>
        </p:txBody>
      </p:sp>
      <p:sp>
        <p:nvSpPr>
          <p:cNvPr id="2" name="Footer Placeholder 1"/>
          <p:cNvSpPr>
            <a:spLocks noGrp="1"/>
          </p:cNvSpPr>
          <p:nvPr>
            <p:ph type="ftr" sz="quarter" idx="11"/>
          </p:nvPr>
        </p:nvSpPr>
        <p:spPr/>
        <p:txBody>
          <a:bodyPr/>
          <a:lstStyle/>
          <a:p>
            <a:r>
              <a:rPr lang="en-US" smtClean="0"/>
              <a:t>Dr.S.L.Jayalakshmi,VIT,Chennai</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41052686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285751"/>
            <a:ext cx="6096000" cy="609599"/>
          </a:xfrm>
        </p:spPr>
        <p:txBody>
          <a:bodyPr>
            <a:normAutofit fontScale="90000"/>
          </a:bodyPr>
          <a:lstStyle/>
          <a:p>
            <a:r>
              <a:rPr lang="en-IN" dirty="0" smtClean="0"/>
              <a:t>Pros &amp; Cons of Networks</a:t>
            </a:r>
            <a:endParaRPr lang="en-IN" dirty="0"/>
          </a:p>
        </p:txBody>
      </p:sp>
      <p:sp>
        <p:nvSpPr>
          <p:cNvPr id="3" name="Content Placeholder 2"/>
          <p:cNvSpPr>
            <a:spLocks noGrp="1"/>
          </p:cNvSpPr>
          <p:nvPr>
            <p:ph idx="1"/>
          </p:nvPr>
        </p:nvSpPr>
        <p:spPr>
          <a:xfrm>
            <a:off x="4038600" y="914401"/>
            <a:ext cx="4648200" cy="3514737"/>
          </a:xfrm>
        </p:spPr>
        <p:txBody>
          <a:bodyPr>
            <a:normAutofit/>
          </a:bodyPr>
          <a:lstStyle/>
          <a:p>
            <a:pPr marL="0" indent="0">
              <a:lnSpc>
                <a:spcPct val="150000"/>
              </a:lnSpc>
              <a:spcBef>
                <a:spcPts val="0"/>
              </a:spcBef>
              <a:buFont typeface="Arial" pitchFamily="34" charset="0"/>
              <a:buNone/>
            </a:pPr>
            <a:r>
              <a:rPr lang="en-US" altLang="en-US" dirty="0" smtClean="0"/>
              <a:t> </a:t>
            </a:r>
          </a:p>
        </p:txBody>
      </p:sp>
      <p:sp>
        <p:nvSpPr>
          <p:cNvPr id="4" name="Footer Placeholder 3"/>
          <p:cNvSpPr>
            <a:spLocks noGrp="1"/>
          </p:cNvSpPr>
          <p:nvPr>
            <p:ph type="ftr" sz="quarter" idx="11"/>
          </p:nvPr>
        </p:nvSpPr>
        <p:spPr/>
        <p:txBody>
          <a:bodyPr/>
          <a:lstStyle/>
          <a:p>
            <a:r>
              <a:rPr lang="en-US" smtClean="0"/>
              <a:t>Dr.S.L.Jayalakshmi,VIT,Chennai</a:t>
            </a:r>
            <a:endParaRPr lang="en-US"/>
          </a:p>
        </p:txBody>
      </p:sp>
      <p:sp>
        <p:nvSpPr>
          <p:cNvPr id="5" name="Content Placeholder 2"/>
          <p:cNvSpPr txBox="1">
            <a:spLocks/>
          </p:cNvSpPr>
          <p:nvPr/>
        </p:nvSpPr>
        <p:spPr>
          <a:xfrm>
            <a:off x="571472" y="857238"/>
            <a:ext cx="3719506" cy="3514737"/>
          </a:xfrm>
          <a:prstGeom prst="rect">
            <a:avLst/>
          </a:prstGeom>
        </p:spPr>
        <p:txBody>
          <a:bodyPr vert="horz" lIns="91440" tIns="45720" rIns="91440" bIns="45720" rtlCol="0">
            <a:normAutofit/>
          </a:bodyPr>
          <a:lstStyle/>
          <a:p>
            <a:pPr>
              <a:lnSpc>
                <a:spcPct val="150000"/>
              </a:lnSpc>
              <a:buClr>
                <a:schemeClr val="tx2">
                  <a:lumMod val="75000"/>
                </a:schemeClr>
              </a:buClr>
              <a:buFont typeface="Wingdings" pitchFamily="2" charset="2"/>
              <a:buChar char="§"/>
            </a:pPr>
            <a:r>
              <a:rPr lang="en-US" altLang="en-US" sz="2000" dirty="0" smtClean="0"/>
              <a:t> Increased speed</a:t>
            </a:r>
          </a:p>
          <a:p>
            <a:pPr>
              <a:lnSpc>
                <a:spcPct val="150000"/>
              </a:lnSpc>
              <a:buClr>
                <a:schemeClr val="tx2">
                  <a:lumMod val="75000"/>
                </a:schemeClr>
              </a:buClr>
              <a:buFont typeface="Wingdings" pitchFamily="2" charset="2"/>
              <a:buChar char="§"/>
            </a:pPr>
            <a:r>
              <a:rPr lang="en-US" altLang="en-US" sz="2000" dirty="0" smtClean="0"/>
              <a:t> Reduced cost</a:t>
            </a:r>
          </a:p>
          <a:p>
            <a:pPr>
              <a:lnSpc>
                <a:spcPct val="150000"/>
              </a:lnSpc>
              <a:buClr>
                <a:schemeClr val="tx2">
                  <a:lumMod val="75000"/>
                </a:schemeClr>
              </a:buClr>
              <a:buFont typeface="Wingdings" pitchFamily="2" charset="2"/>
              <a:buChar char="§"/>
            </a:pPr>
            <a:r>
              <a:rPr lang="en-US" altLang="en-US" sz="2000" dirty="0" smtClean="0"/>
              <a:t> Improved security</a:t>
            </a:r>
          </a:p>
          <a:p>
            <a:pPr>
              <a:lnSpc>
                <a:spcPct val="150000"/>
              </a:lnSpc>
              <a:buClr>
                <a:schemeClr val="tx2">
                  <a:lumMod val="75000"/>
                </a:schemeClr>
              </a:buClr>
              <a:buFont typeface="Wingdings" pitchFamily="2" charset="2"/>
              <a:buChar char="§"/>
            </a:pPr>
            <a:r>
              <a:rPr lang="en-US" altLang="en-US" sz="2000" dirty="0" smtClean="0"/>
              <a:t> Centralized software managements</a:t>
            </a:r>
          </a:p>
          <a:p>
            <a:pPr>
              <a:lnSpc>
                <a:spcPct val="150000"/>
              </a:lnSpc>
              <a:buClr>
                <a:schemeClr val="tx2">
                  <a:lumMod val="75000"/>
                </a:schemeClr>
              </a:buClr>
              <a:buFont typeface="Wingdings" pitchFamily="2" charset="2"/>
              <a:buChar char="§"/>
            </a:pPr>
            <a:r>
              <a:rPr lang="en-US" altLang="en-US" sz="2000" dirty="0" smtClean="0"/>
              <a:t> Electronic mail</a:t>
            </a:r>
          </a:p>
          <a:p>
            <a:pPr>
              <a:lnSpc>
                <a:spcPct val="150000"/>
              </a:lnSpc>
              <a:buClr>
                <a:schemeClr val="tx2">
                  <a:lumMod val="75000"/>
                </a:schemeClr>
              </a:buClr>
              <a:buFont typeface="Wingdings" pitchFamily="2" charset="2"/>
              <a:buChar char="§"/>
            </a:pPr>
            <a:r>
              <a:rPr lang="en-US" altLang="en-US" sz="2000" dirty="0" smtClean="0"/>
              <a:t> Flexible access</a:t>
            </a: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6" name="Rectangle 5"/>
          <p:cNvSpPr/>
          <p:nvPr/>
        </p:nvSpPr>
        <p:spPr>
          <a:xfrm>
            <a:off x="4071934" y="1071552"/>
            <a:ext cx="4572000" cy="1754326"/>
          </a:xfrm>
          <a:prstGeom prst="rect">
            <a:avLst/>
          </a:prstGeom>
        </p:spPr>
        <p:txBody>
          <a:bodyPr>
            <a:spAutoFit/>
          </a:bodyPr>
          <a:lstStyle/>
          <a:p>
            <a:pPr>
              <a:lnSpc>
                <a:spcPct val="150000"/>
              </a:lnSpc>
              <a:buClr>
                <a:schemeClr val="tx2">
                  <a:lumMod val="75000"/>
                </a:schemeClr>
              </a:buClr>
              <a:buFont typeface="Wingdings" pitchFamily="2" charset="2"/>
              <a:buChar char="§"/>
            </a:pPr>
            <a:r>
              <a:rPr lang="en-US" altLang="en-US" dirty="0" smtClean="0"/>
              <a:t> High cost of installation</a:t>
            </a:r>
          </a:p>
          <a:p>
            <a:pPr>
              <a:lnSpc>
                <a:spcPct val="150000"/>
              </a:lnSpc>
              <a:buClr>
                <a:schemeClr val="tx2">
                  <a:lumMod val="75000"/>
                </a:schemeClr>
              </a:buClr>
              <a:buFont typeface="Wingdings" pitchFamily="2" charset="2"/>
              <a:buChar char="§"/>
            </a:pPr>
            <a:r>
              <a:rPr lang="en-US" altLang="en-US" dirty="0" smtClean="0"/>
              <a:t> Requires time for administration</a:t>
            </a:r>
          </a:p>
          <a:p>
            <a:pPr>
              <a:lnSpc>
                <a:spcPct val="150000"/>
              </a:lnSpc>
              <a:buClr>
                <a:schemeClr val="tx2">
                  <a:lumMod val="75000"/>
                </a:schemeClr>
              </a:buClr>
              <a:buFont typeface="Wingdings" pitchFamily="2" charset="2"/>
              <a:buChar char="§"/>
            </a:pPr>
            <a:r>
              <a:rPr lang="en-US" altLang="en-US" dirty="0" smtClean="0"/>
              <a:t> Failure of server</a:t>
            </a:r>
          </a:p>
          <a:p>
            <a:pPr>
              <a:lnSpc>
                <a:spcPct val="150000"/>
              </a:lnSpc>
              <a:buClr>
                <a:schemeClr val="tx2">
                  <a:lumMod val="75000"/>
                </a:schemeClr>
              </a:buClr>
              <a:buFont typeface="Wingdings" pitchFamily="2" charset="2"/>
              <a:buChar char="§"/>
            </a:pPr>
            <a:r>
              <a:rPr lang="en-US" altLang="en-US" dirty="0" smtClean="0"/>
              <a:t> Cable/Media faults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37012821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228600"/>
            <a:ext cx="8991600" cy="4524315"/>
          </a:xfrm>
          <a:prstGeom prst="rect">
            <a:avLst/>
          </a:prstGeom>
        </p:spPr>
        <p:txBody>
          <a:bodyPr>
            <a:spAutoFit/>
          </a:bodyPr>
          <a:lstStyle/>
          <a:p>
            <a:pPr algn="just">
              <a:defRPr/>
            </a:pPr>
            <a:r>
              <a:rPr lang="en-US" sz="3200" b="1" dirty="0" smtClean="0">
                <a:latin typeface="Arial" charset="0"/>
              </a:rPr>
              <a:t>Applications </a:t>
            </a:r>
            <a:r>
              <a:rPr lang="en-US" sz="3200" b="1" dirty="0">
                <a:latin typeface="Arial" charset="0"/>
              </a:rPr>
              <a:t>of Networks</a:t>
            </a:r>
            <a:r>
              <a:rPr lang="en-US" sz="2800" dirty="0">
                <a:latin typeface="Arial" charset="0"/>
              </a:rPr>
              <a:t>:</a:t>
            </a:r>
          </a:p>
          <a:p>
            <a:pPr algn="just">
              <a:defRPr/>
            </a:pPr>
            <a:endParaRPr lang="en-US" sz="1600" dirty="0">
              <a:latin typeface="Arial" charset="0"/>
            </a:endParaRPr>
          </a:p>
          <a:p>
            <a:pPr marL="457200" indent="-457200" algn="just">
              <a:buFont typeface="Arial" panose="020B0604020202020204" pitchFamily="34" charset="0"/>
              <a:buChar char="•"/>
              <a:defRPr/>
            </a:pPr>
            <a:r>
              <a:rPr lang="en-US" sz="2400" dirty="0">
                <a:latin typeface="Arial" charset="0"/>
              </a:rPr>
              <a:t>Electronic messaging. (E-Mail)</a:t>
            </a:r>
          </a:p>
          <a:p>
            <a:pPr marL="457200" indent="-457200" algn="just">
              <a:buFont typeface="Arial" panose="020B0604020202020204" pitchFamily="34" charset="0"/>
              <a:buChar char="•"/>
              <a:defRPr/>
            </a:pPr>
            <a:r>
              <a:rPr lang="en-US" sz="2400" dirty="0">
                <a:latin typeface="Arial" charset="0"/>
              </a:rPr>
              <a:t>Electronic data Interchange. ( E-Com.).</a:t>
            </a:r>
          </a:p>
          <a:p>
            <a:pPr marL="457200" indent="-457200" algn="just">
              <a:buFont typeface="Arial" panose="020B0604020202020204" pitchFamily="34" charset="0"/>
              <a:buChar char="•"/>
              <a:defRPr/>
            </a:pPr>
            <a:r>
              <a:rPr lang="en-US" sz="2400" dirty="0">
                <a:latin typeface="Arial" charset="0"/>
              </a:rPr>
              <a:t>Teleconferencing.</a:t>
            </a:r>
          </a:p>
          <a:p>
            <a:pPr marL="457200" indent="-457200" algn="just">
              <a:buFont typeface="Arial" panose="020B0604020202020204" pitchFamily="34" charset="0"/>
              <a:buChar char="•"/>
              <a:defRPr/>
            </a:pPr>
            <a:r>
              <a:rPr lang="en-US" sz="2400" dirty="0">
                <a:latin typeface="Arial" charset="0"/>
              </a:rPr>
              <a:t>Cellular Telephone.</a:t>
            </a:r>
          </a:p>
          <a:p>
            <a:pPr marL="457200" indent="-457200" algn="just">
              <a:buFont typeface="Arial" panose="020B0604020202020204" pitchFamily="34" charset="0"/>
              <a:buChar char="•"/>
              <a:defRPr/>
            </a:pPr>
            <a:r>
              <a:rPr lang="en-US" sz="2400" dirty="0">
                <a:latin typeface="Arial" charset="0"/>
              </a:rPr>
              <a:t>Cable TV.</a:t>
            </a:r>
          </a:p>
          <a:p>
            <a:pPr marL="457200" indent="-457200" algn="just">
              <a:buFont typeface="Arial" panose="020B0604020202020204" pitchFamily="34" charset="0"/>
              <a:buChar char="•"/>
              <a:defRPr/>
            </a:pPr>
            <a:r>
              <a:rPr lang="en-US" sz="2400" dirty="0">
                <a:latin typeface="Arial" charset="0"/>
              </a:rPr>
              <a:t>On-line Marketing , Sales, ticket reservations (boats, hotels, theaters)</a:t>
            </a:r>
          </a:p>
          <a:p>
            <a:pPr marL="457200" indent="-457200" algn="just">
              <a:buFont typeface="Arial" panose="020B0604020202020204" pitchFamily="34" charset="0"/>
              <a:buChar char="•"/>
              <a:defRPr/>
            </a:pPr>
            <a:r>
              <a:rPr lang="en-US" sz="2400" dirty="0">
                <a:latin typeface="Arial" charset="0"/>
              </a:rPr>
              <a:t>Financial Services. (E- Cash).</a:t>
            </a:r>
          </a:p>
          <a:p>
            <a:pPr marL="457200" indent="-457200" algn="just">
              <a:buFont typeface="Arial" panose="020B0604020202020204" pitchFamily="34" charset="0"/>
              <a:buChar char="•"/>
              <a:defRPr/>
            </a:pPr>
            <a:r>
              <a:rPr lang="en-US" sz="2400" dirty="0">
                <a:latin typeface="Arial" charset="0"/>
              </a:rPr>
              <a:t>Manufacturing.</a:t>
            </a:r>
          </a:p>
          <a:p>
            <a:pPr marL="457200" indent="-457200" algn="just">
              <a:buFont typeface="Arial" panose="020B0604020202020204" pitchFamily="34" charset="0"/>
              <a:buChar char="•"/>
              <a:defRPr/>
            </a:pPr>
            <a:r>
              <a:rPr lang="en-US" sz="2400" dirty="0">
                <a:latin typeface="Arial" charset="0"/>
              </a:rPr>
              <a:t>Information Services</a:t>
            </a:r>
            <a:r>
              <a:rPr lang="en-US" sz="1400" dirty="0">
                <a:latin typeface="Arial" charset="0"/>
              </a:rPr>
              <a:t>.</a:t>
            </a:r>
          </a:p>
        </p:txBody>
      </p:sp>
    </p:spTree>
    <p:extLst>
      <p:ext uri="{BB962C8B-B14F-4D97-AF65-F5344CB8AC3E}">
        <p14:creationId xmlns:p14="http://schemas.microsoft.com/office/powerpoint/2010/main" val="1483017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6348" y="0"/>
            <a:ext cx="7315200" cy="865573"/>
          </a:xfrm>
          <a:prstGeom prst="rect">
            <a:avLst/>
          </a:prstGeom>
        </p:spPr>
        <p:txBody>
          <a:bodyPr vert="horz" wrap="square" lIns="0" tIns="12065" rIns="0" bIns="0" rtlCol="0">
            <a:spAutoFit/>
          </a:bodyPr>
          <a:lstStyle/>
          <a:p>
            <a:pPr marL="468630">
              <a:lnSpc>
                <a:spcPct val="100000"/>
              </a:lnSpc>
              <a:spcBef>
                <a:spcPts val="95"/>
              </a:spcBef>
            </a:pPr>
            <a:r>
              <a:rPr spc="-10" dirty="0"/>
              <a:t>Applications </a:t>
            </a:r>
            <a:r>
              <a:rPr spc="-5" dirty="0"/>
              <a:t>of</a:t>
            </a:r>
            <a:r>
              <a:rPr spc="5" dirty="0"/>
              <a:t> </a:t>
            </a:r>
            <a:r>
              <a:rPr spc="-20" dirty="0"/>
              <a:t>Networks</a:t>
            </a:r>
          </a:p>
        </p:txBody>
      </p:sp>
      <p:grpSp>
        <p:nvGrpSpPr>
          <p:cNvPr id="3" name="object 3"/>
          <p:cNvGrpSpPr/>
          <p:nvPr/>
        </p:nvGrpSpPr>
        <p:grpSpPr>
          <a:xfrm>
            <a:off x="617219" y="699542"/>
            <a:ext cx="7555181" cy="4443958"/>
            <a:chOff x="617219" y="0"/>
            <a:chExt cx="8409940" cy="5143500"/>
          </a:xfrm>
        </p:grpSpPr>
        <p:sp>
          <p:nvSpPr>
            <p:cNvPr id="4" name="object 4"/>
            <p:cNvSpPr/>
            <p:nvPr/>
          </p:nvSpPr>
          <p:spPr>
            <a:xfrm>
              <a:off x="617219" y="940307"/>
              <a:ext cx="4689348" cy="420319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706111" y="711708"/>
              <a:ext cx="4320540" cy="399287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496555" y="0"/>
              <a:ext cx="931163" cy="827532"/>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2155378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868" y="133351"/>
            <a:ext cx="4786346" cy="914399"/>
          </a:xfrm>
        </p:spPr>
        <p:txBody>
          <a:bodyPr>
            <a:normAutofit/>
          </a:bodyPr>
          <a:lstStyle/>
          <a:p>
            <a:r>
              <a:rPr lang="en-IN" dirty="0" smtClean="0"/>
              <a:t> Internetwork</a:t>
            </a:r>
            <a:endParaRPr lang="en-IN" dirty="0"/>
          </a:p>
        </p:txBody>
      </p:sp>
      <p:sp>
        <p:nvSpPr>
          <p:cNvPr id="3" name="Content Placeholder 2"/>
          <p:cNvSpPr>
            <a:spLocks noGrp="1"/>
          </p:cNvSpPr>
          <p:nvPr>
            <p:ph idx="1"/>
          </p:nvPr>
        </p:nvSpPr>
        <p:spPr>
          <a:xfrm>
            <a:off x="4572000" y="1071552"/>
            <a:ext cx="4114800" cy="3680222"/>
          </a:xfrm>
        </p:spPr>
        <p:txBody>
          <a:bodyPr>
            <a:normAutofit fontScale="92500"/>
          </a:bodyPr>
          <a:lstStyle/>
          <a:p>
            <a:pPr algn="just"/>
            <a:r>
              <a:rPr lang="en-US" altLang="en-US" dirty="0" smtClean="0"/>
              <a:t>An </a:t>
            </a:r>
            <a:r>
              <a:rPr lang="en-US" altLang="en-US" b="1" dirty="0" smtClean="0"/>
              <a:t>Internetwork</a:t>
            </a:r>
            <a:r>
              <a:rPr lang="en-US" altLang="en-US" dirty="0" smtClean="0"/>
              <a:t> is a collection of independent remote networks, LANs and WANs, and their connecting devices. They function together as one large network sharing connectivity resources. </a:t>
            </a:r>
          </a:p>
          <a:p>
            <a:pPr algn="just"/>
            <a:r>
              <a:rPr lang="en-US" altLang="en-US" b="1" dirty="0" smtClean="0"/>
              <a:t>Internet : </a:t>
            </a:r>
            <a:r>
              <a:rPr lang="en-US" dirty="0" smtClean="0"/>
              <a:t>A </a:t>
            </a:r>
            <a:r>
              <a:rPr lang="en-US" dirty="0"/>
              <a:t>global computer network providing a variety of information and communication facilities, consisting of </a:t>
            </a:r>
            <a:r>
              <a:rPr lang="en-US" dirty="0">
                <a:solidFill>
                  <a:srgbClr val="FF0000"/>
                </a:solidFill>
              </a:rPr>
              <a:t>interconnected networks</a:t>
            </a:r>
            <a:r>
              <a:rPr lang="en-US" dirty="0"/>
              <a:t> using standardized </a:t>
            </a:r>
            <a:r>
              <a:rPr lang="en-US" dirty="0">
                <a:solidFill>
                  <a:srgbClr val="FF0000"/>
                </a:solidFill>
              </a:rPr>
              <a:t>communication protocols </a:t>
            </a:r>
          </a:p>
          <a:p>
            <a:pPr algn="just"/>
            <a:endParaRPr lang="en-US" altLang="en-US" dirty="0" smtClean="0"/>
          </a:p>
          <a:p>
            <a:pPr algn="just">
              <a:buNone/>
            </a:pPr>
            <a:endParaRPr lang="en-US" altLang="en-US" dirty="0" smtClean="0"/>
          </a:p>
          <a:p>
            <a:pPr algn="just"/>
            <a:endParaRPr lang="en-US" i="1" dirty="0" smtClean="0">
              <a:latin typeface="+mj-lt"/>
            </a:endParaRPr>
          </a:p>
        </p:txBody>
      </p:sp>
      <p:sp>
        <p:nvSpPr>
          <p:cNvPr id="5" name="Footer Placeholder 4"/>
          <p:cNvSpPr>
            <a:spLocks noGrp="1"/>
          </p:cNvSpPr>
          <p:nvPr>
            <p:ph type="ftr" sz="quarter" idx="11"/>
          </p:nvPr>
        </p:nvSpPr>
        <p:spPr/>
        <p:txBody>
          <a:bodyPr/>
          <a:lstStyle/>
          <a:p>
            <a:r>
              <a:rPr lang="en-US" smtClean="0"/>
              <a:t>Dr.S.L.Jayalakshmi,VIT,Chennai</a:t>
            </a:r>
            <a:endParaRPr lang="en-US" dirty="0"/>
          </a:p>
        </p:txBody>
      </p:sp>
      <p:pic>
        <p:nvPicPr>
          <p:cNvPr id="7" name="Picture 5" descr="internetwork"/>
          <p:cNvPicPr>
            <a:picLocks noChangeAspect="1" noChangeArrowheads="1"/>
          </p:cNvPicPr>
          <p:nvPr/>
        </p:nvPicPr>
        <p:blipFill>
          <a:blip r:embed="rId2"/>
          <a:srcRect/>
          <a:stretch>
            <a:fillRect/>
          </a:stretch>
        </p:blipFill>
        <p:spPr bwMode="auto">
          <a:xfrm>
            <a:off x="928662" y="1500180"/>
            <a:ext cx="3357586" cy="2571768"/>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635705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4"/>
          <p:cNvSpPr txBox="1">
            <a:spLocks noChangeArrowheads="1"/>
          </p:cNvSpPr>
          <p:nvPr/>
        </p:nvSpPr>
        <p:spPr bwMode="auto">
          <a:xfrm>
            <a:off x="3505200" y="171450"/>
            <a:ext cx="2533066" cy="1077218"/>
          </a:xfrm>
          <a:prstGeom prst="rect">
            <a:avLst/>
          </a:prstGeom>
          <a:noFill/>
          <a:ln w="9525">
            <a:noFill/>
            <a:miter lim="800000"/>
            <a:headEnd/>
            <a:tailEnd/>
          </a:ln>
        </p:spPr>
        <p:txBody>
          <a:bodyPr wrap="none">
            <a:spAutoFit/>
          </a:bodyPr>
          <a:lstStyle/>
          <a:p>
            <a:pPr algn="ctr" eaLnBrk="1" hangingPunct="1"/>
            <a:r>
              <a:rPr lang="en-US" altLang="en-US" sz="3200" b="1">
                <a:solidFill>
                  <a:srgbClr val="FF3300"/>
                </a:solidFill>
                <a:latin typeface="Times New Roman" pitchFamily="18" charset="0"/>
                <a:cs typeface="Arial" pitchFamily="34" charset="0"/>
              </a:rPr>
              <a:t>Internetwork</a:t>
            </a:r>
            <a:br>
              <a:rPr lang="en-US" altLang="en-US" sz="3200" b="1">
                <a:solidFill>
                  <a:srgbClr val="FF3300"/>
                </a:solidFill>
                <a:latin typeface="Times New Roman" pitchFamily="18" charset="0"/>
                <a:cs typeface="Arial" pitchFamily="34" charset="0"/>
              </a:rPr>
            </a:br>
            <a:r>
              <a:rPr lang="en-US" altLang="en-US" sz="3200" b="1">
                <a:solidFill>
                  <a:srgbClr val="FF3300"/>
                </a:solidFill>
                <a:latin typeface="Times New Roman" pitchFamily="18" charset="0"/>
                <a:cs typeface="Arial" pitchFamily="34" charset="0"/>
              </a:rPr>
              <a:t>(Internet)</a:t>
            </a:r>
          </a:p>
        </p:txBody>
      </p:sp>
      <p:pic>
        <p:nvPicPr>
          <p:cNvPr id="27651" name="Picture 5"/>
          <p:cNvPicPr>
            <a:picLocks noChangeAspect="1" noChangeArrowheads="1"/>
          </p:cNvPicPr>
          <p:nvPr/>
        </p:nvPicPr>
        <p:blipFill>
          <a:blip r:embed="rId2"/>
          <a:srcRect/>
          <a:stretch>
            <a:fillRect/>
          </a:stretch>
        </p:blipFill>
        <p:spPr bwMode="auto">
          <a:xfrm>
            <a:off x="381000" y="1307307"/>
            <a:ext cx="8420100" cy="3150394"/>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Dr.S.L.Jayalakshmi,VIT,Chennai</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48</a:t>
            </a:fld>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81887"/>
            <a:ext cx="8001056" cy="914399"/>
          </a:xfrm>
        </p:spPr>
        <p:txBody>
          <a:bodyPr>
            <a:normAutofit/>
          </a:bodyPr>
          <a:lstStyle/>
          <a:p>
            <a:r>
              <a:rPr lang="en-IN" dirty="0" smtClean="0"/>
              <a:t>Hierarchical Organization of Internet</a:t>
            </a:r>
            <a:endParaRPr lang="en-IN" dirty="0"/>
          </a:p>
        </p:txBody>
      </p:sp>
      <p:sp>
        <p:nvSpPr>
          <p:cNvPr id="5" name="Footer Placeholder 4"/>
          <p:cNvSpPr>
            <a:spLocks noGrp="1"/>
          </p:cNvSpPr>
          <p:nvPr>
            <p:ph type="ftr" sz="quarter" idx="11"/>
          </p:nvPr>
        </p:nvSpPr>
        <p:spPr/>
        <p:txBody>
          <a:bodyPr/>
          <a:lstStyle/>
          <a:p>
            <a:r>
              <a:rPr lang="en-US" smtClean="0"/>
              <a:t>Dr.S.L.Jayalakshmi,VIT,Chennai</a:t>
            </a:r>
            <a:endParaRPr lang="en-US" dirty="0"/>
          </a:p>
        </p:txBody>
      </p:sp>
      <p:pic>
        <p:nvPicPr>
          <p:cNvPr id="8" name="Picture 6"/>
          <p:cNvPicPr>
            <a:picLocks noGrp="1" noChangeAspect="1" noChangeArrowheads="1"/>
          </p:cNvPicPr>
          <p:nvPr>
            <p:ph idx="1"/>
          </p:nvPr>
        </p:nvPicPr>
        <p:blipFill>
          <a:blip r:embed="rId3" cstate="print"/>
          <a:srcRect/>
          <a:stretch>
            <a:fillRect/>
          </a:stretch>
        </p:blipFill>
        <p:spPr bwMode="auto">
          <a:xfrm>
            <a:off x="1763689" y="1000428"/>
            <a:ext cx="4032447" cy="372649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635705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565" y="-92546"/>
            <a:ext cx="7729566" cy="914399"/>
          </a:xfrm>
        </p:spPr>
        <p:txBody>
          <a:bodyPr>
            <a:normAutofit fontScale="90000"/>
          </a:bodyPr>
          <a:lstStyle/>
          <a:p>
            <a:r>
              <a:rPr lang="en-IN" dirty="0" smtClean="0"/>
              <a:t>Components of Data Communication</a:t>
            </a:r>
            <a:endParaRPr lang="en-IN" dirty="0"/>
          </a:p>
        </p:txBody>
      </p:sp>
      <p:sp>
        <p:nvSpPr>
          <p:cNvPr id="5" name="Footer Placeholder 4"/>
          <p:cNvSpPr>
            <a:spLocks noGrp="1"/>
          </p:cNvSpPr>
          <p:nvPr>
            <p:ph type="ftr" sz="quarter" idx="11"/>
          </p:nvPr>
        </p:nvSpPr>
        <p:spPr/>
        <p:txBody>
          <a:bodyPr/>
          <a:lstStyle/>
          <a:p>
            <a:r>
              <a:rPr lang="en-US" smtClean="0"/>
              <a:t>Dr.S.L.Jayalakshmi,VIT,Chennai</a:t>
            </a:r>
            <a:endParaRPr lang="en-US"/>
          </a:p>
        </p:txBody>
      </p:sp>
      <p:pic>
        <p:nvPicPr>
          <p:cNvPr id="7" name="Picture 6"/>
          <p:cNvPicPr>
            <a:picLocks noChangeAspect="1" noChangeArrowheads="1"/>
          </p:cNvPicPr>
          <p:nvPr/>
        </p:nvPicPr>
        <p:blipFill>
          <a:blip r:embed="rId3"/>
          <a:srcRect/>
          <a:stretch>
            <a:fillRect/>
          </a:stretch>
        </p:blipFill>
        <p:spPr bwMode="auto">
          <a:xfrm>
            <a:off x="642910" y="1357304"/>
            <a:ext cx="7826134" cy="2786082"/>
          </a:xfrm>
          <a:prstGeom prst="rect">
            <a:avLst/>
          </a:prstGeom>
          <a:noFill/>
          <a:ln w="9525">
            <a:noFill/>
            <a:miter lim="800000"/>
            <a:headEnd/>
            <a:tailEnd/>
          </a:ln>
          <a:effectLst/>
        </p:spPr>
      </p:pic>
      <p:sp>
        <p:nvSpPr>
          <p:cNvPr id="6" name="TextBox 5">
            <a:extLst>
              <a:ext uri="{FF2B5EF4-FFF2-40B4-BE49-F238E27FC236}">
                <a16:creationId xmlns:a16="http://schemas.microsoft.com/office/drawing/2014/main" xmlns="" id="{3F935CE5-4D15-4DD5-9259-0B2307D1D9E4}"/>
              </a:ext>
            </a:extLst>
          </p:cNvPr>
          <p:cNvSpPr txBox="1"/>
          <p:nvPr/>
        </p:nvSpPr>
        <p:spPr>
          <a:xfrm>
            <a:off x="1000100" y="4357700"/>
            <a:ext cx="7251031" cy="369332"/>
          </a:xfrm>
          <a:prstGeom prst="rect">
            <a:avLst/>
          </a:prstGeom>
          <a:noFill/>
        </p:spPr>
        <p:txBody>
          <a:bodyPr wrap="square" rtlCol="0">
            <a:spAutoFit/>
          </a:bodyPr>
          <a:lstStyle/>
          <a:p>
            <a:r>
              <a:rPr lang="en-US" dirty="0"/>
              <a:t>Source: Data Communications and Networking – Behrouz A. Forouzan</a:t>
            </a:r>
            <a:endParaRPr lang="en-IN"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5</a:t>
            </a:fld>
            <a:endParaRPr lang="en-US"/>
          </a:p>
        </p:txBody>
      </p:sp>
      <p:sp>
        <p:nvSpPr>
          <p:cNvPr id="4" name="TextBox 3"/>
          <p:cNvSpPr txBox="1"/>
          <p:nvPr/>
        </p:nvSpPr>
        <p:spPr>
          <a:xfrm>
            <a:off x="1000100" y="874916"/>
            <a:ext cx="5661293" cy="369332"/>
          </a:xfrm>
          <a:prstGeom prst="rect">
            <a:avLst/>
          </a:prstGeom>
          <a:noFill/>
        </p:spPr>
        <p:txBody>
          <a:bodyPr wrap="none" rtlCol="0">
            <a:spAutoFit/>
          </a:bodyPr>
          <a:lstStyle/>
          <a:p>
            <a:r>
              <a:rPr lang="en-US" altLang="en-US" dirty="0">
                <a:latin typeface="Times New Roman" pitchFamily="18" charset="0"/>
              </a:rPr>
              <a:t>1.Message, 2.Sender, 3.Receiver, 4.Medium and 5.Protocol</a:t>
            </a:r>
            <a:endParaRPr lang="en-US" dirty="0"/>
          </a:p>
        </p:txBody>
      </p:sp>
    </p:spTree>
    <p:extLst>
      <p:ext uri="{BB962C8B-B14F-4D97-AF65-F5344CB8AC3E}">
        <p14:creationId xmlns:p14="http://schemas.microsoft.com/office/powerpoint/2010/main" val="29291717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4"/>
          <p:cNvSpPr>
            <a:spLocks noGrp="1"/>
          </p:cNvSpPr>
          <p:nvPr>
            <p:ph type="title"/>
          </p:nvPr>
        </p:nvSpPr>
        <p:spPr/>
        <p:txBody>
          <a:bodyPr/>
          <a:lstStyle/>
          <a:p>
            <a:r>
              <a:rPr lang="en-US" altLang="en-US" b="1" smtClean="0"/>
              <a:t>1. Evolution of network</a:t>
            </a:r>
          </a:p>
        </p:txBody>
      </p:sp>
      <p:sp>
        <p:nvSpPr>
          <p:cNvPr id="28675" name="Content Placeholder 4"/>
          <p:cNvSpPr>
            <a:spLocks noGrp="1"/>
          </p:cNvSpPr>
          <p:nvPr>
            <p:ph idx="1"/>
          </p:nvPr>
        </p:nvSpPr>
        <p:spPr/>
        <p:txBody>
          <a:bodyPr/>
          <a:lstStyle/>
          <a:p>
            <a:endParaRPr lang="en-US" altLang="en-US" smtClean="0"/>
          </a:p>
        </p:txBody>
      </p:sp>
      <p:pic>
        <p:nvPicPr>
          <p:cNvPr id="28676" name="Picture 7"/>
          <p:cNvPicPr>
            <a:picLocks noChangeAspect="1" noChangeArrowheads="1"/>
          </p:cNvPicPr>
          <p:nvPr/>
        </p:nvPicPr>
        <p:blipFill>
          <a:blip r:embed="rId2">
            <a:extLst>
              <a:ext uri="{28A0092B-C50C-407E-A947-70E740481C1C}">
                <a14:useLocalDpi xmlns:a14="http://schemas.microsoft.com/office/drawing/2010/main" val="0"/>
              </a:ext>
            </a:extLst>
          </a:blip>
          <a:srcRect l="14203" t="33212" r="41566" b="22707"/>
          <a:stretch>
            <a:fillRect/>
          </a:stretch>
        </p:blipFill>
        <p:spPr bwMode="auto">
          <a:xfrm>
            <a:off x="762000" y="1332310"/>
            <a:ext cx="8229600" cy="3458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475656" y="411510"/>
            <a:ext cx="5688632" cy="646331"/>
          </a:xfrm>
          <a:prstGeom prst="rect">
            <a:avLst/>
          </a:prstGeom>
          <a:noFill/>
        </p:spPr>
        <p:txBody>
          <a:bodyPr wrap="square" rtlCol="0">
            <a:spAutoFit/>
          </a:bodyPr>
          <a:lstStyle/>
          <a:p>
            <a:r>
              <a:rPr lang="en-US" altLang="en-US" sz="3600" b="1" dirty="0"/>
              <a:t>Evolution of network</a:t>
            </a:r>
            <a:endParaRPr lang="en-US" sz="3600" dirty="0"/>
          </a:p>
        </p:txBody>
      </p:sp>
    </p:spTree>
    <p:extLst>
      <p:ext uri="{BB962C8B-B14F-4D97-AF65-F5344CB8AC3E}">
        <p14:creationId xmlns:p14="http://schemas.microsoft.com/office/powerpoint/2010/main" val="38541952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normAutofit fontScale="90000"/>
          </a:bodyPr>
          <a:lstStyle/>
          <a:p>
            <a:r>
              <a:rPr lang="en-US" altLang="en-US" smtClean="0"/>
              <a:t>Evol….Roots of Computer networks</a:t>
            </a:r>
          </a:p>
        </p:txBody>
      </p:sp>
      <p:sp>
        <p:nvSpPr>
          <p:cNvPr id="29699" name="Content Placeholder 2"/>
          <p:cNvSpPr>
            <a:spLocks noGrp="1"/>
          </p:cNvSpPr>
          <p:nvPr>
            <p:ph idx="1"/>
          </p:nvPr>
        </p:nvSpPr>
        <p:spPr/>
        <p:txBody>
          <a:bodyPr/>
          <a:lstStyle/>
          <a:p>
            <a:pPr algn="just"/>
            <a:r>
              <a:rPr lang="en-US" altLang="en-US" smtClean="0"/>
              <a:t>Computer networks: transmitting information over along distances. This implementation is done by various methods of data encoding and multiplexing in telecommunications systems.</a:t>
            </a:r>
          </a:p>
          <a:p>
            <a:pPr algn="just"/>
            <a:r>
              <a:rPr lang="en-US" altLang="en-US" smtClean="0"/>
              <a:t>Batch processing systems: 1950</a:t>
            </a:r>
          </a:p>
          <a:p>
            <a:pPr algn="just"/>
            <a:r>
              <a:rPr lang="en-US" altLang="en-US" smtClean="0"/>
              <a:t>Multiterminal systems: Prototype of the computer network(1960).</a:t>
            </a:r>
          </a:p>
          <a:p>
            <a:pPr algn="just"/>
            <a:endParaRPr lang="en-US" altLang="en-US" smtClean="0"/>
          </a:p>
        </p:txBody>
      </p:sp>
    </p:spTree>
    <p:extLst>
      <p:ext uri="{BB962C8B-B14F-4D97-AF65-F5344CB8AC3E}">
        <p14:creationId xmlns:p14="http://schemas.microsoft.com/office/powerpoint/2010/main" val="39948693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6"/>
          <p:cNvSpPr>
            <a:spLocks noGrp="1"/>
          </p:cNvSpPr>
          <p:nvPr>
            <p:ph idx="1"/>
          </p:nvPr>
        </p:nvSpPr>
        <p:spPr/>
        <p:txBody>
          <a:bodyPr/>
          <a:lstStyle/>
          <a:p>
            <a:endParaRPr lang="en-US" altLang="en-US" smtClean="0"/>
          </a:p>
        </p:txBody>
      </p:sp>
      <p:pic>
        <p:nvPicPr>
          <p:cNvPr id="30723" name="Picture 2"/>
          <p:cNvPicPr>
            <a:picLocks noChangeAspect="1" noChangeArrowheads="1"/>
          </p:cNvPicPr>
          <p:nvPr/>
        </p:nvPicPr>
        <p:blipFill>
          <a:blip r:embed="rId2">
            <a:extLst>
              <a:ext uri="{28A0092B-C50C-407E-A947-70E740481C1C}">
                <a14:useLocalDpi xmlns:a14="http://schemas.microsoft.com/office/drawing/2010/main" val="0"/>
              </a:ext>
            </a:extLst>
          </a:blip>
          <a:srcRect t="19743" r="53613" b="22400"/>
          <a:stretch>
            <a:fillRect/>
          </a:stretch>
        </p:blipFill>
        <p:spPr bwMode="auto">
          <a:xfrm>
            <a:off x="593812" y="1131590"/>
            <a:ext cx="7956375" cy="3279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724" name="Rectangle 7"/>
          <p:cNvSpPr>
            <a:spLocks noChangeArrowheads="1"/>
          </p:cNvSpPr>
          <p:nvPr/>
        </p:nvSpPr>
        <p:spPr bwMode="auto">
          <a:xfrm>
            <a:off x="1600200" y="147638"/>
            <a:ext cx="5943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a:latin typeface="Arial" pitchFamily="34" charset="0"/>
              </a:rPr>
              <a:t>Batch processing systems</a:t>
            </a:r>
          </a:p>
        </p:txBody>
      </p:sp>
    </p:spTree>
    <p:extLst>
      <p:ext uri="{BB962C8B-B14F-4D97-AF65-F5344CB8AC3E}">
        <p14:creationId xmlns:p14="http://schemas.microsoft.com/office/powerpoint/2010/main" val="24595055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1410"/>
            <a:ext cx="7315200" cy="865573"/>
          </a:xfrm>
        </p:spPr>
        <p:txBody>
          <a:bodyPr/>
          <a:lstStyle/>
          <a:p>
            <a:r>
              <a:rPr lang="en-US" dirty="0" smtClean="0"/>
              <a:t>Disadvantage</a:t>
            </a:r>
            <a:endParaRPr lang="en-US" dirty="0"/>
          </a:p>
        </p:txBody>
      </p:sp>
      <p:sp>
        <p:nvSpPr>
          <p:cNvPr id="3" name="Content Placeholder 2"/>
          <p:cNvSpPr>
            <a:spLocks noGrp="1"/>
          </p:cNvSpPr>
          <p:nvPr>
            <p:ph idx="1"/>
          </p:nvPr>
        </p:nvSpPr>
        <p:spPr>
          <a:xfrm>
            <a:off x="611560" y="915566"/>
            <a:ext cx="7315200" cy="3024336"/>
          </a:xfrm>
        </p:spPr>
        <p:txBody>
          <a:bodyPr/>
          <a:lstStyle/>
          <a:p>
            <a:r>
              <a:rPr lang="en-US" dirty="0"/>
              <a:t>Computer operators must be trained for using batch systems.</a:t>
            </a:r>
          </a:p>
          <a:p>
            <a:r>
              <a:rPr lang="en-US" dirty="0"/>
              <a:t>It is difficult to debug batch systems.</a:t>
            </a:r>
          </a:p>
          <a:p>
            <a:r>
              <a:rPr lang="en-US" dirty="0"/>
              <a:t>Batch systems are sometime costly.</a:t>
            </a:r>
          </a:p>
          <a:p>
            <a:r>
              <a:rPr lang="en-US" dirty="0"/>
              <a:t>If some job takes too much time i.e. if error occurs in job then other jobs will wait for unknown time</a:t>
            </a:r>
          </a:p>
        </p:txBody>
      </p:sp>
      <p:sp>
        <p:nvSpPr>
          <p:cNvPr id="4" name="Footer Placeholder 3"/>
          <p:cNvSpPr>
            <a:spLocks noGrp="1"/>
          </p:cNvSpPr>
          <p:nvPr>
            <p:ph type="ftr" sz="quarter" idx="11"/>
          </p:nvPr>
        </p:nvSpPr>
        <p:spPr/>
        <p:txBody>
          <a:bodyPr/>
          <a:lstStyle/>
          <a:p>
            <a:r>
              <a:rPr lang="en-US" smtClean="0"/>
              <a:t>Dr.S.L.Jayalakshmi,VIT,Chennai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34078748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57200" y="0"/>
            <a:ext cx="8229600" cy="628650"/>
          </a:xfrm>
        </p:spPr>
        <p:txBody>
          <a:bodyPr>
            <a:normAutofit fontScale="90000"/>
          </a:bodyPr>
          <a:lstStyle/>
          <a:p>
            <a:r>
              <a:rPr lang="en-US" altLang="en-US" dirty="0" err="1" smtClean="0"/>
              <a:t>Multiterminal</a:t>
            </a:r>
            <a:r>
              <a:rPr lang="en-US" altLang="en-US" dirty="0" smtClean="0"/>
              <a:t> systems</a:t>
            </a:r>
          </a:p>
        </p:txBody>
      </p:sp>
      <p:sp>
        <p:nvSpPr>
          <p:cNvPr id="31747" name="Content Placeholder 6"/>
          <p:cNvSpPr>
            <a:spLocks noGrp="1"/>
          </p:cNvSpPr>
          <p:nvPr>
            <p:ph idx="1"/>
          </p:nvPr>
        </p:nvSpPr>
        <p:spPr/>
        <p:txBody>
          <a:bodyPr/>
          <a:lstStyle/>
          <a:p>
            <a:endParaRPr lang="en-US" altLang="en-US" smtClean="0"/>
          </a:p>
        </p:txBody>
      </p:sp>
      <p:pic>
        <p:nvPicPr>
          <p:cNvPr id="31748" name="Picture 2"/>
          <p:cNvPicPr>
            <a:picLocks noChangeAspect="1" noChangeArrowheads="1"/>
          </p:cNvPicPr>
          <p:nvPr/>
        </p:nvPicPr>
        <p:blipFill>
          <a:blip r:embed="rId2">
            <a:extLst>
              <a:ext uri="{28A0092B-C50C-407E-A947-70E740481C1C}">
                <a14:useLocalDpi xmlns:a14="http://schemas.microsoft.com/office/drawing/2010/main" val="0"/>
              </a:ext>
            </a:extLst>
          </a:blip>
          <a:srcRect t="25255" r="58089" b="9850"/>
          <a:stretch>
            <a:fillRect/>
          </a:stretch>
        </p:blipFill>
        <p:spPr bwMode="auto">
          <a:xfrm>
            <a:off x="899592" y="716757"/>
            <a:ext cx="7560840" cy="4070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34922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45720" indent="0">
              <a:buNone/>
            </a:pPr>
            <a:r>
              <a:rPr lang="en-US" sz="3600" dirty="0" smtClean="0"/>
              <a:t>                 Module_1_part 2</a:t>
            </a:r>
            <a:endParaRPr lang="en-US" sz="3600" dirty="0"/>
          </a:p>
        </p:txBody>
      </p:sp>
      <p:sp>
        <p:nvSpPr>
          <p:cNvPr id="4" name="Footer Placeholder 3"/>
          <p:cNvSpPr>
            <a:spLocks noGrp="1"/>
          </p:cNvSpPr>
          <p:nvPr>
            <p:ph type="ftr" sz="quarter" idx="11"/>
          </p:nvPr>
        </p:nvSpPr>
        <p:spPr/>
        <p:txBody>
          <a:bodyPr/>
          <a:lstStyle/>
          <a:p>
            <a:r>
              <a:rPr lang="en-US" smtClean="0"/>
              <a:t>Dr.S.L.Jayalakshmi,VIT,Chennai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15887833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DA6D50-C483-4FE5-8E55-8C7D36F77BB7}"/>
              </a:ext>
            </a:extLst>
          </p:cNvPr>
          <p:cNvSpPr>
            <a:spLocks noGrp="1"/>
          </p:cNvSpPr>
          <p:nvPr>
            <p:ph type="title"/>
          </p:nvPr>
        </p:nvSpPr>
        <p:spPr>
          <a:xfrm>
            <a:off x="914400" y="208020"/>
            <a:ext cx="7315200" cy="865573"/>
          </a:xfrm>
        </p:spPr>
        <p:txBody>
          <a:bodyPr/>
          <a:lstStyle/>
          <a:p>
            <a:r>
              <a:rPr lang="en-US" dirty="0"/>
              <a:t>Outline</a:t>
            </a:r>
            <a:endParaRPr lang="en-IN" dirty="0"/>
          </a:p>
        </p:txBody>
      </p:sp>
      <p:sp>
        <p:nvSpPr>
          <p:cNvPr id="3" name="Content Placeholder 2">
            <a:extLst>
              <a:ext uri="{FF2B5EF4-FFF2-40B4-BE49-F238E27FC236}">
                <a16:creationId xmlns:a16="http://schemas.microsoft.com/office/drawing/2014/main" xmlns="" id="{8A4004A8-6776-4AF1-AA70-6C0AA4C9ADA8}"/>
              </a:ext>
            </a:extLst>
          </p:cNvPr>
          <p:cNvSpPr>
            <a:spLocks noGrp="1"/>
          </p:cNvSpPr>
          <p:nvPr>
            <p:ph idx="1"/>
          </p:nvPr>
        </p:nvSpPr>
        <p:spPr>
          <a:xfrm>
            <a:off x="914400" y="1233946"/>
            <a:ext cx="7543800" cy="3138004"/>
          </a:xfrm>
        </p:spPr>
        <p:txBody>
          <a:bodyPr>
            <a:normAutofit/>
          </a:bodyPr>
          <a:lstStyle/>
          <a:p>
            <a:pPr>
              <a:buFont typeface="Arial" panose="020B0604020202020204" pitchFamily="34" charset="0"/>
              <a:buChar char="•"/>
            </a:pPr>
            <a:r>
              <a:rPr lang="en-US" sz="2300" dirty="0"/>
              <a:t> </a:t>
            </a:r>
            <a:r>
              <a:rPr lang="en-US" sz="2600" dirty="0"/>
              <a:t>Protocols</a:t>
            </a:r>
          </a:p>
          <a:p>
            <a:pPr>
              <a:buFont typeface="Arial" panose="020B0604020202020204" pitchFamily="34" charset="0"/>
              <a:buChar char="•"/>
            </a:pPr>
            <a:r>
              <a:rPr lang="en-US" sz="2600" dirty="0" smtClean="0"/>
              <a:t> </a:t>
            </a:r>
            <a:r>
              <a:rPr lang="en-US" sz="2600" dirty="0"/>
              <a:t>Popular Protocols</a:t>
            </a:r>
          </a:p>
          <a:p>
            <a:pPr>
              <a:buFont typeface="Arial" panose="020B0604020202020204" pitchFamily="34" charset="0"/>
              <a:buChar char="•"/>
            </a:pPr>
            <a:r>
              <a:rPr lang="en-US" sz="2600" dirty="0" smtClean="0"/>
              <a:t> </a:t>
            </a:r>
            <a:r>
              <a:rPr lang="en-US" sz="2600" dirty="0"/>
              <a:t>Standards</a:t>
            </a:r>
          </a:p>
          <a:p>
            <a:pPr>
              <a:buFont typeface="Arial" panose="020B0604020202020204" pitchFamily="34" charset="0"/>
              <a:buChar char="•"/>
            </a:pPr>
            <a:r>
              <a:rPr lang="en-US" sz="2600" dirty="0" smtClean="0"/>
              <a:t> </a:t>
            </a:r>
            <a:r>
              <a:rPr lang="en-US" sz="2600" dirty="0"/>
              <a:t>List of Standard Organizations</a:t>
            </a:r>
          </a:p>
          <a:p>
            <a:pPr>
              <a:buFont typeface="Arial" panose="020B0604020202020204" pitchFamily="34" charset="0"/>
              <a:buChar char="•"/>
            </a:pPr>
            <a:r>
              <a:rPr lang="en-US" sz="2600" dirty="0" smtClean="0"/>
              <a:t> </a:t>
            </a:r>
            <a:r>
              <a:rPr lang="en-US" sz="2600" dirty="0"/>
              <a:t>OSI Model</a:t>
            </a:r>
          </a:p>
          <a:p>
            <a:pPr>
              <a:buFont typeface="Arial" panose="020B0604020202020204" pitchFamily="34" charset="0"/>
              <a:buChar char="•"/>
            </a:pPr>
            <a:r>
              <a:rPr lang="en-US" sz="2600" dirty="0" smtClean="0"/>
              <a:t> </a:t>
            </a:r>
            <a:r>
              <a:rPr lang="en-US" sz="2600" dirty="0"/>
              <a:t>TCP/IP Protocol</a:t>
            </a:r>
          </a:p>
          <a:p>
            <a:endParaRPr lang="en-IN" dirty="0"/>
          </a:p>
        </p:txBody>
      </p:sp>
      <p:sp>
        <p:nvSpPr>
          <p:cNvPr id="6" name="Slide Number Placeholder 5">
            <a:extLst>
              <a:ext uri="{FF2B5EF4-FFF2-40B4-BE49-F238E27FC236}">
                <a16:creationId xmlns:a16="http://schemas.microsoft.com/office/drawing/2014/main" xmlns="" id="{5CEBFFCE-43AC-4B18-92CD-9E856AB36A78}"/>
              </a:ext>
            </a:extLst>
          </p:cNvPr>
          <p:cNvSpPr>
            <a:spLocks noGrp="1"/>
          </p:cNvSpPr>
          <p:nvPr>
            <p:ph type="sldNum" sz="quarter" idx="12"/>
          </p:nvPr>
        </p:nvSpPr>
        <p:spPr/>
        <p:txBody>
          <a:bodyPr/>
          <a:lstStyle/>
          <a:p>
            <a:fld id="{1F742ADB-DB38-4781-BDEB-F2F4CD3551B3}" type="slidenum">
              <a:rPr lang="en-IN" smtClean="0"/>
              <a:t>56</a:t>
            </a:fld>
            <a:endParaRPr lang="en-IN"/>
          </a:p>
        </p:txBody>
      </p:sp>
    </p:spTree>
    <p:extLst>
      <p:ext uri="{BB962C8B-B14F-4D97-AF65-F5344CB8AC3E}">
        <p14:creationId xmlns:p14="http://schemas.microsoft.com/office/powerpoint/2010/main" val="155108383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4A2F87-1096-487F-A03F-DF38541FF133}"/>
              </a:ext>
            </a:extLst>
          </p:cNvPr>
          <p:cNvSpPr>
            <a:spLocks noGrp="1"/>
          </p:cNvSpPr>
          <p:nvPr>
            <p:ph type="ctrTitle"/>
          </p:nvPr>
        </p:nvSpPr>
        <p:spPr>
          <a:xfrm>
            <a:off x="827584" y="195486"/>
            <a:ext cx="7315200" cy="1946269"/>
          </a:xfrm>
        </p:spPr>
        <p:txBody>
          <a:bodyPr/>
          <a:lstStyle/>
          <a:p>
            <a:r>
              <a:rPr lang="en-IN" dirty="0"/>
              <a:t>PROTOCOLS &amp; STANDARDS</a:t>
            </a:r>
          </a:p>
        </p:txBody>
      </p:sp>
      <p:sp>
        <p:nvSpPr>
          <p:cNvPr id="3" name="Subtitle 2">
            <a:extLst>
              <a:ext uri="{FF2B5EF4-FFF2-40B4-BE49-F238E27FC236}">
                <a16:creationId xmlns:a16="http://schemas.microsoft.com/office/drawing/2014/main" xmlns="" id="{41A31563-0584-472D-BAA7-A549F1AC7143}"/>
              </a:ext>
            </a:extLst>
          </p:cNvPr>
          <p:cNvSpPr>
            <a:spLocks noGrp="1"/>
          </p:cNvSpPr>
          <p:nvPr>
            <p:ph type="subTitle" idx="1"/>
          </p:nvPr>
        </p:nvSpPr>
        <p:spPr>
          <a:xfrm>
            <a:off x="827584" y="2067694"/>
            <a:ext cx="7315200" cy="858474"/>
          </a:xfrm>
        </p:spPr>
        <p:txBody>
          <a:bodyPr/>
          <a:lstStyle/>
          <a:p>
            <a:endParaRPr lang="en-IN" dirty="0"/>
          </a:p>
        </p:txBody>
      </p:sp>
      <p:sp>
        <p:nvSpPr>
          <p:cNvPr id="6" name="Slide Number Placeholder 5">
            <a:extLst>
              <a:ext uri="{FF2B5EF4-FFF2-40B4-BE49-F238E27FC236}">
                <a16:creationId xmlns:a16="http://schemas.microsoft.com/office/drawing/2014/main" xmlns="" id="{9F05CECA-ECE9-40E0-A97F-13FB76B13B41}"/>
              </a:ext>
            </a:extLst>
          </p:cNvPr>
          <p:cNvSpPr>
            <a:spLocks noGrp="1"/>
          </p:cNvSpPr>
          <p:nvPr>
            <p:ph type="sldNum" sz="quarter" idx="11"/>
          </p:nvPr>
        </p:nvSpPr>
        <p:spPr>
          <a:xfrm>
            <a:off x="8496301" y="520775"/>
            <a:ext cx="511277" cy="223439"/>
          </a:xfrm>
        </p:spPr>
        <p:txBody>
          <a:bodyPr/>
          <a:lstStyle/>
          <a:p>
            <a:fld id="{1F742ADB-DB38-4781-BDEB-F2F4CD3551B3}" type="slidenum">
              <a:rPr lang="en-IN" smtClean="0"/>
              <a:t>57</a:t>
            </a:fld>
            <a:endParaRPr lang="en-IN"/>
          </a:p>
        </p:txBody>
      </p:sp>
    </p:spTree>
    <p:extLst>
      <p:ext uri="{BB962C8B-B14F-4D97-AF65-F5344CB8AC3E}">
        <p14:creationId xmlns:p14="http://schemas.microsoft.com/office/powerpoint/2010/main" val="33554167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215308-6940-495D-BA5B-3C2AF2E8986D}"/>
              </a:ext>
            </a:extLst>
          </p:cNvPr>
          <p:cNvSpPr>
            <a:spLocks noGrp="1"/>
          </p:cNvSpPr>
          <p:nvPr>
            <p:ph type="title"/>
          </p:nvPr>
        </p:nvSpPr>
        <p:spPr>
          <a:xfrm>
            <a:off x="914400" y="136030"/>
            <a:ext cx="7315200" cy="865573"/>
          </a:xfrm>
        </p:spPr>
        <p:txBody>
          <a:bodyPr/>
          <a:lstStyle/>
          <a:p>
            <a:r>
              <a:rPr lang="en-IN" dirty="0"/>
              <a:t>Protocols</a:t>
            </a:r>
          </a:p>
        </p:txBody>
      </p:sp>
      <p:sp>
        <p:nvSpPr>
          <p:cNvPr id="3" name="Content Placeholder 2">
            <a:extLst>
              <a:ext uri="{FF2B5EF4-FFF2-40B4-BE49-F238E27FC236}">
                <a16:creationId xmlns:a16="http://schemas.microsoft.com/office/drawing/2014/main" xmlns="" id="{A728CB44-897A-499C-BF59-666B924F778A}"/>
              </a:ext>
            </a:extLst>
          </p:cNvPr>
          <p:cNvSpPr>
            <a:spLocks noGrp="1"/>
          </p:cNvSpPr>
          <p:nvPr>
            <p:ph idx="1"/>
          </p:nvPr>
        </p:nvSpPr>
        <p:spPr>
          <a:xfrm>
            <a:off x="914400" y="1150827"/>
            <a:ext cx="7315200" cy="3481498"/>
          </a:xfrm>
        </p:spPr>
        <p:txBody>
          <a:bodyPr>
            <a:normAutofit/>
          </a:bodyPr>
          <a:lstStyle/>
          <a:p>
            <a:pPr marL="0" indent="0">
              <a:buNone/>
            </a:pPr>
            <a:r>
              <a:rPr lang="en-IN" sz="1800" b="1" dirty="0"/>
              <a:t> Network Protocols</a:t>
            </a:r>
          </a:p>
          <a:p>
            <a:pPr marL="0" indent="0">
              <a:buNone/>
            </a:pPr>
            <a:endParaRPr lang="en-IN" sz="1800" b="1" dirty="0"/>
          </a:p>
          <a:p>
            <a:pPr marL="150876" lvl="1" indent="0">
              <a:buNone/>
            </a:pPr>
            <a:r>
              <a:rPr lang="en-IN" sz="1500" dirty="0"/>
              <a:t>S</a:t>
            </a:r>
            <a:r>
              <a:rPr lang="en-US" sz="1500" dirty="0"/>
              <a:t>et of rules that governs/used for communication. The key elements are given below.</a:t>
            </a:r>
          </a:p>
          <a:p>
            <a:pPr marL="150876" lvl="1" indent="0">
              <a:buNone/>
            </a:pPr>
            <a:endParaRPr lang="en-US" sz="1500" dirty="0"/>
          </a:p>
          <a:p>
            <a:pPr marL="150876" lvl="1" indent="0">
              <a:buNone/>
            </a:pPr>
            <a:r>
              <a:rPr lang="en-US" sz="1500" dirty="0"/>
              <a:t>1. </a:t>
            </a:r>
            <a:r>
              <a:rPr lang="en-US" sz="1500" b="1" dirty="0">
                <a:solidFill>
                  <a:srgbClr val="00B050"/>
                </a:solidFill>
              </a:rPr>
              <a:t>Syntax: </a:t>
            </a:r>
            <a:r>
              <a:rPr lang="en-US" sz="1500" dirty="0"/>
              <a:t>structure/format of the data. Meaning the order in which the data is present. </a:t>
            </a:r>
          </a:p>
          <a:p>
            <a:pPr marL="150876" lvl="1" indent="0">
              <a:buNone/>
            </a:pPr>
            <a:endParaRPr lang="en-US" sz="1500" dirty="0"/>
          </a:p>
          <a:p>
            <a:pPr marL="150876" lvl="1" indent="0">
              <a:buNone/>
            </a:pPr>
            <a:r>
              <a:rPr lang="en-US" sz="1500" dirty="0"/>
              <a:t>2. </a:t>
            </a:r>
            <a:r>
              <a:rPr lang="en-US" sz="1500" b="1" dirty="0">
                <a:solidFill>
                  <a:srgbClr val="00B050"/>
                </a:solidFill>
              </a:rPr>
              <a:t>Semantics: </a:t>
            </a:r>
            <a:r>
              <a:rPr lang="en-US" sz="1500" dirty="0"/>
              <a:t>The meaning of each section of bits.</a:t>
            </a:r>
          </a:p>
          <a:p>
            <a:pPr marL="150876" lvl="1" indent="0">
              <a:buNone/>
            </a:pPr>
            <a:endParaRPr lang="en-US" sz="1500" dirty="0"/>
          </a:p>
          <a:p>
            <a:pPr marL="150876" lvl="1" indent="0">
              <a:buNone/>
            </a:pPr>
            <a:r>
              <a:rPr lang="en-US" sz="1500" dirty="0"/>
              <a:t>3. </a:t>
            </a:r>
            <a:r>
              <a:rPr lang="en-US" sz="1500" b="1" dirty="0">
                <a:solidFill>
                  <a:srgbClr val="00B050"/>
                </a:solidFill>
              </a:rPr>
              <a:t>Timing: </a:t>
            </a:r>
            <a:r>
              <a:rPr lang="en-US" sz="1500" dirty="0"/>
              <a:t>Refers to two characteristics: - When data should be sent and how fast they can be sent.</a:t>
            </a:r>
            <a:endParaRPr lang="en-IN" sz="1400" dirty="0"/>
          </a:p>
        </p:txBody>
      </p:sp>
      <p:sp>
        <p:nvSpPr>
          <p:cNvPr id="9" name="Slide Number Placeholder 8">
            <a:extLst>
              <a:ext uri="{FF2B5EF4-FFF2-40B4-BE49-F238E27FC236}">
                <a16:creationId xmlns:a16="http://schemas.microsoft.com/office/drawing/2014/main" xmlns="" id="{64B6AF15-70E9-493F-BEA2-C8EF1BBD26FB}"/>
              </a:ext>
            </a:extLst>
          </p:cNvPr>
          <p:cNvSpPr>
            <a:spLocks noGrp="1"/>
          </p:cNvSpPr>
          <p:nvPr>
            <p:ph type="sldNum" sz="quarter" idx="12"/>
          </p:nvPr>
        </p:nvSpPr>
        <p:spPr/>
        <p:txBody>
          <a:bodyPr/>
          <a:lstStyle/>
          <a:p>
            <a:fld id="{1F742ADB-DB38-4781-BDEB-F2F4CD3551B3}" type="slidenum">
              <a:rPr lang="en-IN" smtClean="0"/>
              <a:t>58</a:t>
            </a:fld>
            <a:endParaRPr lang="en-IN"/>
          </a:p>
        </p:txBody>
      </p:sp>
    </p:spTree>
    <p:extLst>
      <p:ext uri="{BB962C8B-B14F-4D97-AF65-F5344CB8AC3E}">
        <p14:creationId xmlns:p14="http://schemas.microsoft.com/office/powerpoint/2010/main" val="24133298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AA3A06-E728-42FE-91D8-9B7BA855FDCF}"/>
              </a:ext>
            </a:extLst>
          </p:cNvPr>
          <p:cNvSpPr>
            <a:spLocks noGrp="1"/>
          </p:cNvSpPr>
          <p:nvPr>
            <p:ph type="title"/>
          </p:nvPr>
        </p:nvSpPr>
        <p:spPr>
          <a:xfrm>
            <a:off x="914400" y="319740"/>
            <a:ext cx="7315200" cy="865573"/>
          </a:xfrm>
        </p:spPr>
        <p:txBody>
          <a:bodyPr/>
          <a:lstStyle/>
          <a:p>
            <a:r>
              <a:rPr lang="en-US" dirty="0"/>
              <a:t>How it works?</a:t>
            </a:r>
            <a:endParaRPr lang="en-IN" dirty="0"/>
          </a:p>
        </p:txBody>
      </p:sp>
      <p:sp>
        <p:nvSpPr>
          <p:cNvPr id="3" name="Content Placeholder 2">
            <a:extLst>
              <a:ext uri="{FF2B5EF4-FFF2-40B4-BE49-F238E27FC236}">
                <a16:creationId xmlns:a16="http://schemas.microsoft.com/office/drawing/2014/main" xmlns="" id="{9242DB69-2525-4E4C-BE47-24D8B09C9F53}"/>
              </a:ext>
            </a:extLst>
          </p:cNvPr>
          <p:cNvSpPr>
            <a:spLocks noGrp="1"/>
          </p:cNvSpPr>
          <p:nvPr>
            <p:ph idx="1"/>
          </p:nvPr>
        </p:nvSpPr>
        <p:spPr>
          <a:xfrm>
            <a:off x="914400" y="1439716"/>
            <a:ext cx="7315200" cy="3007593"/>
          </a:xfrm>
        </p:spPr>
        <p:txBody>
          <a:bodyPr>
            <a:normAutofit/>
          </a:bodyPr>
          <a:lstStyle/>
          <a:p>
            <a:r>
              <a:rPr lang="en-US" dirty="0"/>
              <a:t>Network protocols take large-scale processes and break them down into small, specific tasks or functions. </a:t>
            </a:r>
          </a:p>
          <a:p>
            <a:r>
              <a:rPr lang="en-US" dirty="0"/>
              <a:t>Each layer is assigned a </a:t>
            </a:r>
            <a:r>
              <a:rPr lang="en-US" dirty="0" smtClean="0"/>
              <a:t>function.</a:t>
            </a:r>
            <a:endParaRPr lang="en-US" dirty="0"/>
          </a:p>
          <a:p>
            <a:r>
              <a:rPr lang="en-US" dirty="0"/>
              <a:t>This occurs at every level of the network and each function must cooperate at each level to complete the larger task at hand. </a:t>
            </a:r>
          </a:p>
          <a:p>
            <a:endParaRPr lang="en-US" dirty="0"/>
          </a:p>
        </p:txBody>
      </p:sp>
      <p:sp>
        <p:nvSpPr>
          <p:cNvPr id="5" name="Slide Number Placeholder 4">
            <a:extLst>
              <a:ext uri="{FF2B5EF4-FFF2-40B4-BE49-F238E27FC236}">
                <a16:creationId xmlns:a16="http://schemas.microsoft.com/office/drawing/2014/main" xmlns="" id="{C0614289-A3C0-4FB2-AB81-F299A49E1929}"/>
              </a:ext>
            </a:extLst>
          </p:cNvPr>
          <p:cNvSpPr>
            <a:spLocks noGrp="1"/>
          </p:cNvSpPr>
          <p:nvPr>
            <p:ph type="sldNum" sz="quarter" idx="12"/>
          </p:nvPr>
        </p:nvSpPr>
        <p:spPr/>
        <p:txBody>
          <a:bodyPr/>
          <a:lstStyle/>
          <a:p>
            <a:fld id="{1F742ADB-DB38-4781-BDEB-F2F4CD3551B3}" type="slidenum">
              <a:rPr lang="en-IN" smtClean="0"/>
              <a:t>59</a:t>
            </a:fld>
            <a:endParaRPr lang="en-IN"/>
          </a:p>
        </p:txBody>
      </p:sp>
    </p:spTree>
    <p:extLst>
      <p:ext uri="{BB962C8B-B14F-4D97-AF65-F5344CB8AC3E}">
        <p14:creationId xmlns:p14="http://schemas.microsoft.com/office/powerpoint/2010/main" val="21247897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95487"/>
            <a:ext cx="7315200" cy="648072"/>
          </a:xfrm>
        </p:spPr>
        <p:txBody>
          <a:bodyPr>
            <a:normAutofit fontScale="90000"/>
          </a:bodyPr>
          <a:lstStyle/>
          <a:p>
            <a:r>
              <a:rPr lang="en-US" dirty="0"/>
              <a:t>PROTOCOLS</a:t>
            </a:r>
          </a:p>
        </p:txBody>
      </p:sp>
      <p:sp>
        <p:nvSpPr>
          <p:cNvPr id="3" name="Content Placeholder 2"/>
          <p:cNvSpPr>
            <a:spLocks noGrp="1"/>
          </p:cNvSpPr>
          <p:nvPr>
            <p:ph idx="1"/>
          </p:nvPr>
        </p:nvSpPr>
        <p:spPr>
          <a:xfrm>
            <a:off x="395536" y="915566"/>
            <a:ext cx="8280920" cy="4032448"/>
          </a:xfrm>
        </p:spPr>
        <p:txBody>
          <a:bodyPr/>
          <a:lstStyle/>
          <a:p>
            <a:r>
              <a:rPr lang="en-US" dirty="0"/>
              <a:t>A protocol is synonymous with rule. It consists of a set </a:t>
            </a:r>
            <a:r>
              <a:rPr lang="en-US" dirty="0" smtClean="0"/>
              <a:t>of rules </a:t>
            </a:r>
            <a:r>
              <a:rPr lang="en-US" dirty="0"/>
              <a:t>that govern data communications. It </a:t>
            </a:r>
            <a:r>
              <a:rPr lang="en-US" dirty="0" smtClean="0"/>
              <a:t>determines what </a:t>
            </a:r>
            <a:r>
              <a:rPr lang="en-US" dirty="0"/>
              <a:t>is communicated, how it is communicated and </a:t>
            </a:r>
            <a:r>
              <a:rPr lang="en-US" dirty="0" smtClean="0"/>
              <a:t>when it </a:t>
            </a:r>
            <a:r>
              <a:rPr lang="en-US" dirty="0"/>
              <a:t>is communicated. </a:t>
            </a:r>
            <a:endParaRPr lang="en-US" dirty="0" smtClean="0"/>
          </a:p>
          <a:p>
            <a:r>
              <a:rPr lang="en-US" dirty="0" smtClean="0"/>
              <a:t>The </a:t>
            </a:r>
            <a:r>
              <a:rPr lang="en-US" dirty="0"/>
              <a:t>key elements of a protocol </a:t>
            </a:r>
            <a:r>
              <a:rPr lang="en-US" dirty="0" smtClean="0"/>
              <a:t>are </a:t>
            </a:r>
          </a:p>
          <a:p>
            <a:r>
              <a:rPr lang="en-US" dirty="0" smtClean="0"/>
              <a:t>syntax</a:t>
            </a:r>
            <a:r>
              <a:rPr lang="en-US" dirty="0"/>
              <a:t>, semantics and timing</a:t>
            </a:r>
          </a:p>
        </p:txBody>
      </p:sp>
      <p:sp>
        <p:nvSpPr>
          <p:cNvPr id="4" name="Footer Placeholder 3"/>
          <p:cNvSpPr>
            <a:spLocks noGrp="1"/>
          </p:cNvSpPr>
          <p:nvPr>
            <p:ph type="ftr" sz="quarter" idx="11"/>
          </p:nvPr>
        </p:nvSpPr>
        <p:spPr/>
        <p:txBody>
          <a:bodyPr/>
          <a:lstStyle/>
          <a:p>
            <a:r>
              <a:rPr lang="en-US" smtClean="0"/>
              <a:t>Dr.S.L.Jayalakshmi,VIT,Chennai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26955128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39D444-7B86-43D3-82FF-CC709B793295}"/>
              </a:ext>
            </a:extLst>
          </p:cNvPr>
          <p:cNvSpPr>
            <a:spLocks noGrp="1"/>
          </p:cNvSpPr>
          <p:nvPr>
            <p:ph type="title"/>
          </p:nvPr>
        </p:nvSpPr>
        <p:spPr>
          <a:xfrm>
            <a:off x="914400" y="411480"/>
            <a:ext cx="7315200" cy="865573"/>
          </a:xfrm>
        </p:spPr>
        <p:txBody>
          <a:bodyPr/>
          <a:lstStyle/>
          <a:p>
            <a:r>
              <a:rPr lang="en-US" dirty="0"/>
              <a:t>List of Network protocols</a:t>
            </a:r>
            <a:endParaRPr lang="en-IN" dirty="0"/>
          </a:p>
        </p:txBody>
      </p:sp>
      <p:sp>
        <p:nvSpPr>
          <p:cNvPr id="3" name="Content Placeholder 2">
            <a:extLst>
              <a:ext uri="{FF2B5EF4-FFF2-40B4-BE49-F238E27FC236}">
                <a16:creationId xmlns:a16="http://schemas.microsoft.com/office/drawing/2014/main" xmlns="" id="{5A6652F7-E952-4036-A073-B1C6043C640D}"/>
              </a:ext>
            </a:extLst>
          </p:cNvPr>
          <p:cNvSpPr>
            <a:spLocks noGrp="1"/>
          </p:cNvSpPr>
          <p:nvPr>
            <p:ph idx="1"/>
          </p:nvPr>
        </p:nvSpPr>
        <p:spPr>
          <a:xfrm>
            <a:off x="914400" y="1439716"/>
            <a:ext cx="7315200" cy="2654645"/>
          </a:xfrm>
        </p:spPr>
        <p:txBody>
          <a:bodyPr/>
          <a:lstStyle/>
          <a:p>
            <a:r>
              <a:rPr lang="en-US" dirty="0"/>
              <a:t>Communication</a:t>
            </a:r>
          </a:p>
          <a:p>
            <a:endParaRPr lang="en-US" dirty="0"/>
          </a:p>
          <a:p>
            <a:r>
              <a:rPr lang="en-US" dirty="0"/>
              <a:t>Network management </a:t>
            </a:r>
          </a:p>
          <a:p>
            <a:endParaRPr lang="en-US" dirty="0"/>
          </a:p>
          <a:p>
            <a:r>
              <a:rPr lang="en-US" dirty="0"/>
              <a:t>Security</a:t>
            </a:r>
            <a:endParaRPr lang="en-IN" dirty="0"/>
          </a:p>
        </p:txBody>
      </p:sp>
      <p:sp>
        <p:nvSpPr>
          <p:cNvPr id="5" name="Slide Number Placeholder 4">
            <a:extLst>
              <a:ext uri="{FF2B5EF4-FFF2-40B4-BE49-F238E27FC236}">
                <a16:creationId xmlns:a16="http://schemas.microsoft.com/office/drawing/2014/main" xmlns="" id="{342BD901-2435-472A-9107-CDE80C6003C9}"/>
              </a:ext>
            </a:extLst>
          </p:cNvPr>
          <p:cNvSpPr>
            <a:spLocks noGrp="1"/>
          </p:cNvSpPr>
          <p:nvPr>
            <p:ph type="sldNum" sz="quarter" idx="12"/>
          </p:nvPr>
        </p:nvSpPr>
        <p:spPr/>
        <p:txBody>
          <a:bodyPr/>
          <a:lstStyle/>
          <a:p>
            <a:fld id="{1F742ADB-DB38-4781-BDEB-F2F4CD3551B3}" type="slidenum">
              <a:rPr lang="en-IN" smtClean="0"/>
              <a:t>60</a:t>
            </a:fld>
            <a:endParaRPr lang="en-IN"/>
          </a:p>
        </p:txBody>
      </p:sp>
    </p:spTree>
    <p:extLst>
      <p:ext uri="{BB962C8B-B14F-4D97-AF65-F5344CB8AC3E}">
        <p14:creationId xmlns:p14="http://schemas.microsoft.com/office/powerpoint/2010/main" val="18715259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3A7C71-3141-464B-B829-ED2162A8291A}"/>
              </a:ext>
            </a:extLst>
          </p:cNvPr>
          <p:cNvSpPr>
            <a:spLocks noGrp="1"/>
          </p:cNvSpPr>
          <p:nvPr>
            <p:ph type="title"/>
          </p:nvPr>
        </p:nvSpPr>
        <p:spPr>
          <a:xfrm>
            <a:off x="914400" y="208020"/>
            <a:ext cx="7315200" cy="865573"/>
          </a:xfrm>
        </p:spPr>
        <p:txBody>
          <a:bodyPr/>
          <a:lstStyle/>
          <a:p>
            <a:r>
              <a:rPr lang="en-US" dirty="0"/>
              <a:t>Communication Protocol </a:t>
            </a:r>
            <a:endParaRPr lang="en-IN" dirty="0"/>
          </a:p>
        </p:txBody>
      </p:sp>
      <p:sp>
        <p:nvSpPr>
          <p:cNvPr id="3" name="Content Placeholder 2">
            <a:extLst>
              <a:ext uri="{FF2B5EF4-FFF2-40B4-BE49-F238E27FC236}">
                <a16:creationId xmlns:a16="http://schemas.microsoft.com/office/drawing/2014/main" xmlns="" id="{6C810EDF-B0E5-4E76-96C3-38B91AF6CEAD}"/>
              </a:ext>
            </a:extLst>
          </p:cNvPr>
          <p:cNvSpPr>
            <a:spLocks noGrp="1"/>
          </p:cNvSpPr>
          <p:nvPr>
            <p:ph idx="1"/>
          </p:nvPr>
        </p:nvSpPr>
        <p:spPr>
          <a:xfrm>
            <a:off x="914400" y="1439716"/>
            <a:ext cx="7315200" cy="2654645"/>
          </a:xfrm>
        </p:spPr>
        <p:txBody>
          <a:bodyPr/>
          <a:lstStyle/>
          <a:p>
            <a:r>
              <a:rPr lang="en-US" dirty="0"/>
              <a:t> Communication Protocol is a system of rules that allow two or more entities of a communications system to transmit information via any kind of variation of a physical quantity.</a:t>
            </a:r>
            <a:endParaRPr lang="en-IN" dirty="0"/>
          </a:p>
        </p:txBody>
      </p:sp>
      <p:sp>
        <p:nvSpPr>
          <p:cNvPr id="5" name="Slide Number Placeholder 4">
            <a:extLst>
              <a:ext uri="{FF2B5EF4-FFF2-40B4-BE49-F238E27FC236}">
                <a16:creationId xmlns:a16="http://schemas.microsoft.com/office/drawing/2014/main" xmlns="" id="{7643D444-25F9-4276-8A14-895AEE89B743}"/>
              </a:ext>
            </a:extLst>
          </p:cNvPr>
          <p:cNvSpPr>
            <a:spLocks noGrp="1"/>
          </p:cNvSpPr>
          <p:nvPr>
            <p:ph type="sldNum" sz="quarter" idx="12"/>
          </p:nvPr>
        </p:nvSpPr>
        <p:spPr/>
        <p:txBody>
          <a:bodyPr/>
          <a:lstStyle/>
          <a:p>
            <a:fld id="{1F742ADB-DB38-4781-BDEB-F2F4CD3551B3}" type="slidenum">
              <a:rPr lang="en-IN" smtClean="0"/>
              <a:t>61</a:t>
            </a:fld>
            <a:endParaRPr lang="en-IN"/>
          </a:p>
        </p:txBody>
      </p:sp>
    </p:spTree>
    <p:extLst>
      <p:ext uri="{BB962C8B-B14F-4D97-AF65-F5344CB8AC3E}">
        <p14:creationId xmlns:p14="http://schemas.microsoft.com/office/powerpoint/2010/main" val="335388333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3A7C71-3141-464B-B829-ED2162A8291A}"/>
              </a:ext>
            </a:extLst>
          </p:cNvPr>
          <p:cNvSpPr>
            <a:spLocks noGrp="1"/>
          </p:cNvSpPr>
          <p:nvPr>
            <p:ph type="title"/>
          </p:nvPr>
        </p:nvSpPr>
        <p:spPr>
          <a:xfrm>
            <a:off x="987137" y="319740"/>
            <a:ext cx="7315200" cy="865573"/>
          </a:xfrm>
        </p:spPr>
        <p:txBody>
          <a:bodyPr>
            <a:normAutofit fontScale="90000"/>
          </a:bodyPr>
          <a:lstStyle/>
          <a:p>
            <a:r>
              <a:rPr lang="en-US" dirty="0" smtClean="0"/>
              <a:t>Simple Network </a:t>
            </a:r>
            <a:r>
              <a:rPr lang="en-US" dirty="0"/>
              <a:t>Management Protocol: SNMP</a:t>
            </a:r>
            <a:endParaRPr lang="en-IN" dirty="0"/>
          </a:p>
        </p:txBody>
      </p:sp>
      <p:sp>
        <p:nvSpPr>
          <p:cNvPr id="3" name="Content Placeholder 2">
            <a:extLst>
              <a:ext uri="{FF2B5EF4-FFF2-40B4-BE49-F238E27FC236}">
                <a16:creationId xmlns:a16="http://schemas.microsoft.com/office/drawing/2014/main" xmlns="" id="{6C810EDF-B0E5-4E76-96C3-38B91AF6CEAD}"/>
              </a:ext>
            </a:extLst>
          </p:cNvPr>
          <p:cNvSpPr>
            <a:spLocks noGrp="1"/>
          </p:cNvSpPr>
          <p:nvPr>
            <p:ph idx="1"/>
          </p:nvPr>
        </p:nvSpPr>
        <p:spPr>
          <a:xfrm>
            <a:off x="831273" y="1275607"/>
            <a:ext cx="7315200" cy="2520280"/>
          </a:xfrm>
        </p:spPr>
        <p:txBody>
          <a:bodyPr/>
          <a:lstStyle/>
          <a:p>
            <a:r>
              <a:rPr lang="en-US" dirty="0"/>
              <a:t>An Internet Standard protocol for </a:t>
            </a:r>
          </a:p>
          <a:p>
            <a:pPr lvl="1"/>
            <a:r>
              <a:rPr lang="en-US" dirty="0"/>
              <a:t>collecting and organizing information about managed devices on IP networks </a:t>
            </a:r>
          </a:p>
          <a:p>
            <a:pPr lvl="1"/>
            <a:r>
              <a:rPr lang="en-US" dirty="0"/>
              <a:t>modifying that information to change device behavior. </a:t>
            </a:r>
          </a:p>
          <a:p>
            <a:pPr lvl="1"/>
            <a:r>
              <a:rPr lang="en-US" dirty="0"/>
              <a:t>Devices that typically support SNMP include cable modems, routers, switches, servers, workstations, printers, and more.</a:t>
            </a:r>
            <a:endParaRPr lang="en-IN" dirty="0"/>
          </a:p>
        </p:txBody>
      </p:sp>
      <p:sp>
        <p:nvSpPr>
          <p:cNvPr id="5" name="Slide Number Placeholder 4">
            <a:extLst>
              <a:ext uri="{FF2B5EF4-FFF2-40B4-BE49-F238E27FC236}">
                <a16:creationId xmlns:a16="http://schemas.microsoft.com/office/drawing/2014/main" xmlns="" id="{7643D444-25F9-4276-8A14-895AEE89B743}"/>
              </a:ext>
            </a:extLst>
          </p:cNvPr>
          <p:cNvSpPr>
            <a:spLocks noGrp="1"/>
          </p:cNvSpPr>
          <p:nvPr>
            <p:ph type="sldNum" sz="quarter" idx="12"/>
          </p:nvPr>
        </p:nvSpPr>
        <p:spPr/>
        <p:txBody>
          <a:bodyPr/>
          <a:lstStyle/>
          <a:p>
            <a:fld id="{1F742ADB-DB38-4781-BDEB-F2F4CD3551B3}" type="slidenum">
              <a:rPr lang="en-IN" smtClean="0"/>
              <a:t>62</a:t>
            </a:fld>
            <a:endParaRPr lang="en-IN"/>
          </a:p>
        </p:txBody>
      </p:sp>
    </p:spTree>
    <p:extLst>
      <p:ext uri="{BB962C8B-B14F-4D97-AF65-F5344CB8AC3E}">
        <p14:creationId xmlns:p14="http://schemas.microsoft.com/office/powerpoint/2010/main" val="13711142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3A7C71-3141-464B-B829-ED2162A8291A}"/>
              </a:ext>
            </a:extLst>
          </p:cNvPr>
          <p:cNvSpPr>
            <a:spLocks noGrp="1"/>
          </p:cNvSpPr>
          <p:nvPr>
            <p:ph type="title"/>
          </p:nvPr>
        </p:nvSpPr>
        <p:spPr>
          <a:xfrm>
            <a:off x="914400" y="208020"/>
            <a:ext cx="7315200" cy="865573"/>
          </a:xfrm>
        </p:spPr>
        <p:txBody>
          <a:bodyPr/>
          <a:lstStyle/>
          <a:p>
            <a:r>
              <a:rPr lang="en-IN" dirty="0"/>
              <a:t>Network security protocols </a:t>
            </a:r>
          </a:p>
        </p:txBody>
      </p:sp>
      <p:sp>
        <p:nvSpPr>
          <p:cNvPr id="3" name="Content Placeholder 2">
            <a:extLst>
              <a:ext uri="{FF2B5EF4-FFF2-40B4-BE49-F238E27FC236}">
                <a16:creationId xmlns:a16="http://schemas.microsoft.com/office/drawing/2014/main" xmlns="" id="{6C810EDF-B0E5-4E76-96C3-38B91AF6CEAD}"/>
              </a:ext>
            </a:extLst>
          </p:cNvPr>
          <p:cNvSpPr>
            <a:spLocks noGrp="1"/>
          </p:cNvSpPr>
          <p:nvPr>
            <p:ph idx="1"/>
          </p:nvPr>
        </p:nvSpPr>
        <p:spPr>
          <a:xfrm>
            <a:off x="914400" y="1350013"/>
            <a:ext cx="7315200" cy="2654645"/>
          </a:xfrm>
        </p:spPr>
        <p:txBody>
          <a:bodyPr/>
          <a:lstStyle/>
          <a:p>
            <a:r>
              <a:rPr lang="en-US" dirty="0"/>
              <a:t>Ensures the security and integrity of data in transit over a network connection. </a:t>
            </a:r>
          </a:p>
          <a:p>
            <a:r>
              <a:rPr lang="en-US" dirty="0"/>
              <a:t>Network security protocols define the processes and methodology to secure network data from any illegitimate attempt to review or extract the contents of data.</a:t>
            </a:r>
            <a:endParaRPr lang="en-IN" dirty="0"/>
          </a:p>
        </p:txBody>
      </p:sp>
      <p:sp>
        <p:nvSpPr>
          <p:cNvPr id="5" name="Slide Number Placeholder 4">
            <a:extLst>
              <a:ext uri="{FF2B5EF4-FFF2-40B4-BE49-F238E27FC236}">
                <a16:creationId xmlns:a16="http://schemas.microsoft.com/office/drawing/2014/main" xmlns="" id="{7643D444-25F9-4276-8A14-895AEE89B743}"/>
              </a:ext>
            </a:extLst>
          </p:cNvPr>
          <p:cNvSpPr>
            <a:spLocks noGrp="1"/>
          </p:cNvSpPr>
          <p:nvPr>
            <p:ph type="sldNum" sz="quarter" idx="12"/>
          </p:nvPr>
        </p:nvSpPr>
        <p:spPr/>
        <p:txBody>
          <a:bodyPr/>
          <a:lstStyle/>
          <a:p>
            <a:fld id="{1F742ADB-DB38-4781-BDEB-F2F4CD3551B3}" type="slidenum">
              <a:rPr lang="en-IN" smtClean="0"/>
              <a:t>63</a:t>
            </a:fld>
            <a:endParaRPr lang="en-IN"/>
          </a:p>
        </p:txBody>
      </p:sp>
    </p:spTree>
    <p:extLst>
      <p:ext uri="{BB962C8B-B14F-4D97-AF65-F5344CB8AC3E}">
        <p14:creationId xmlns:p14="http://schemas.microsoft.com/office/powerpoint/2010/main" val="35791009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2C8904-E4D1-4B44-BB37-CE4572364D3C}"/>
              </a:ext>
            </a:extLst>
          </p:cNvPr>
          <p:cNvSpPr>
            <a:spLocks noGrp="1"/>
          </p:cNvSpPr>
          <p:nvPr>
            <p:ph type="title"/>
          </p:nvPr>
        </p:nvSpPr>
        <p:spPr>
          <a:xfrm>
            <a:off x="914400" y="136030"/>
            <a:ext cx="7315200" cy="865573"/>
          </a:xfrm>
        </p:spPr>
        <p:txBody>
          <a:bodyPr/>
          <a:lstStyle/>
          <a:p>
            <a:r>
              <a:rPr lang="en-IN" dirty="0"/>
              <a:t>Popular Protocols</a:t>
            </a:r>
          </a:p>
        </p:txBody>
      </p:sp>
      <p:sp>
        <p:nvSpPr>
          <p:cNvPr id="3" name="Content Placeholder 2">
            <a:extLst>
              <a:ext uri="{FF2B5EF4-FFF2-40B4-BE49-F238E27FC236}">
                <a16:creationId xmlns:a16="http://schemas.microsoft.com/office/drawing/2014/main" xmlns="" id="{9ED2C477-3B57-4DAC-890B-BEAAC050E9AE}"/>
              </a:ext>
            </a:extLst>
          </p:cNvPr>
          <p:cNvSpPr>
            <a:spLocks noGrp="1"/>
          </p:cNvSpPr>
          <p:nvPr>
            <p:ph idx="1"/>
          </p:nvPr>
        </p:nvSpPr>
        <p:spPr>
          <a:xfrm>
            <a:off x="914400" y="1059583"/>
            <a:ext cx="7315200" cy="3816424"/>
          </a:xfrm>
        </p:spPr>
        <p:txBody>
          <a:bodyPr>
            <a:normAutofit/>
          </a:bodyPr>
          <a:lstStyle/>
          <a:p>
            <a:pPr>
              <a:buFont typeface="Arial" panose="020B0604020202020204" pitchFamily="34" charset="0"/>
              <a:buChar char="•"/>
            </a:pPr>
            <a:r>
              <a:rPr lang="en-IN" sz="1400" b="1" dirty="0"/>
              <a:t>ISDN</a:t>
            </a:r>
            <a:r>
              <a:rPr lang="en-IN" sz="1400" dirty="0"/>
              <a:t> - </a:t>
            </a:r>
            <a:r>
              <a:rPr lang="en-IN" sz="1400" b="1" dirty="0"/>
              <a:t>Integrated Services Digital Network</a:t>
            </a:r>
            <a:r>
              <a:rPr lang="en-IN" sz="1400" dirty="0"/>
              <a:t>. Communication protocol  offered by phone companies which allows phone networks to carry voice, video, and data.</a:t>
            </a:r>
          </a:p>
          <a:p>
            <a:pPr>
              <a:buFont typeface="Arial" panose="020B0604020202020204" pitchFamily="34" charset="0"/>
              <a:buChar char="•"/>
            </a:pPr>
            <a:r>
              <a:rPr lang="en-IN" sz="1400" b="1" dirty="0"/>
              <a:t>CDMA</a:t>
            </a:r>
            <a:r>
              <a:rPr lang="en-IN" sz="1400" dirty="0"/>
              <a:t> - </a:t>
            </a:r>
            <a:r>
              <a:rPr lang="en-IN" sz="1400" b="1" dirty="0"/>
              <a:t>Code Division Multiple Access</a:t>
            </a:r>
            <a:r>
              <a:rPr lang="en-IN" sz="1400" dirty="0"/>
              <a:t>. </a:t>
            </a:r>
            <a:r>
              <a:rPr lang="en-US" sz="1400" b="1" dirty="0"/>
              <a:t>X.25 </a:t>
            </a:r>
            <a:r>
              <a:rPr lang="en-US" sz="1400" dirty="0"/>
              <a:t>- ITU’s standard that defines how connections between terminal equipment and computers are maintained.</a:t>
            </a:r>
          </a:p>
          <a:p>
            <a:pPr>
              <a:buFont typeface="Arial" panose="020B0604020202020204" pitchFamily="34" charset="0"/>
              <a:buChar char="•"/>
            </a:pPr>
            <a:r>
              <a:rPr lang="en-US" sz="1400" dirty="0"/>
              <a:t>TCP/IP (Transmission Control Protocol/Internet Protocol) suite</a:t>
            </a:r>
          </a:p>
          <a:p>
            <a:pPr>
              <a:buFont typeface="Arial" panose="020B0604020202020204" pitchFamily="34" charset="0"/>
              <a:buChar char="•"/>
            </a:pPr>
            <a:r>
              <a:rPr lang="en-US" sz="1400" dirty="0"/>
              <a:t>ARP (Address Resolution Protocol)</a:t>
            </a:r>
          </a:p>
          <a:p>
            <a:pPr>
              <a:buFont typeface="Arial" panose="020B0604020202020204" pitchFamily="34" charset="0"/>
              <a:buChar char="•"/>
            </a:pPr>
            <a:r>
              <a:rPr lang="en-US" sz="1400" dirty="0"/>
              <a:t>DNS (Domain Name System)</a:t>
            </a:r>
          </a:p>
          <a:p>
            <a:pPr>
              <a:buFont typeface="Arial" panose="020B0604020202020204" pitchFamily="34" charset="0"/>
              <a:buChar char="•"/>
            </a:pPr>
            <a:r>
              <a:rPr lang="en-US" sz="1400" dirty="0"/>
              <a:t>FTP (File Transfer Protocol)</a:t>
            </a:r>
          </a:p>
          <a:p>
            <a:pPr>
              <a:buFont typeface="Arial" panose="020B0604020202020204" pitchFamily="34" charset="0"/>
              <a:buChar char="•"/>
            </a:pPr>
            <a:r>
              <a:rPr lang="en-US" sz="1400" dirty="0"/>
              <a:t>HTTP (Hyper Text Transfer Protocol)</a:t>
            </a:r>
          </a:p>
          <a:p>
            <a:pPr>
              <a:buFont typeface="Arial" panose="020B0604020202020204" pitchFamily="34" charset="0"/>
              <a:buChar char="•"/>
            </a:pPr>
            <a:r>
              <a:rPr lang="en-US" sz="1400" dirty="0"/>
              <a:t>HTTPS (Hypertext Transfer Protocol Secure)</a:t>
            </a:r>
          </a:p>
          <a:p>
            <a:pPr>
              <a:buFont typeface="Arial" panose="020B0604020202020204" pitchFamily="34" charset="0"/>
              <a:buChar char="•"/>
            </a:pPr>
            <a:r>
              <a:rPr lang="en-US" sz="1400" dirty="0"/>
              <a:t>ICMP (Internet Control Message Protocol)</a:t>
            </a:r>
          </a:p>
          <a:p>
            <a:pPr>
              <a:buFont typeface="Arial" panose="020B0604020202020204" pitchFamily="34" charset="0"/>
              <a:buChar char="•"/>
            </a:pPr>
            <a:r>
              <a:rPr lang="en-US" sz="1400" dirty="0"/>
              <a:t>IGMP (Internet Group Management Protocol)</a:t>
            </a:r>
          </a:p>
          <a:p>
            <a:pPr>
              <a:buFont typeface="Arial" panose="020B0604020202020204" pitchFamily="34" charset="0"/>
              <a:buChar char="•"/>
            </a:pPr>
            <a:r>
              <a:rPr lang="en-US" sz="1400" dirty="0"/>
              <a:t>IMAP4 (Internet Message Access Protocol version 4)</a:t>
            </a:r>
            <a:endParaRPr lang="en-IN" sz="1400" dirty="0"/>
          </a:p>
        </p:txBody>
      </p:sp>
      <p:sp>
        <p:nvSpPr>
          <p:cNvPr id="9" name="Slide Number Placeholder 8">
            <a:extLst>
              <a:ext uri="{FF2B5EF4-FFF2-40B4-BE49-F238E27FC236}">
                <a16:creationId xmlns:a16="http://schemas.microsoft.com/office/drawing/2014/main" xmlns="" id="{45C740A6-9462-4043-BDB7-B555BE4B43D4}"/>
              </a:ext>
            </a:extLst>
          </p:cNvPr>
          <p:cNvSpPr>
            <a:spLocks noGrp="1"/>
          </p:cNvSpPr>
          <p:nvPr>
            <p:ph type="sldNum" sz="quarter" idx="12"/>
          </p:nvPr>
        </p:nvSpPr>
        <p:spPr/>
        <p:txBody>
          <a:bodyPr/>
          <a:lstStyle/>
          <a:p>
            <a:fld id="{1F742ADB-DB38-4781-BDEB-F2F4CD3551B3}" type="slidenum">
              <a:rPr lang="en-IN" smtClean="0"/>
              <a:t>64</a:t>
            </a:fld>
            <a:endParaRPr lang="en-IN"/>
          </a:p>
        </p:txBody>
      </p:sp>
    </p:spTree>
    <p:extLst>
      <p:ext uri="{BB962C8B-B14F-4D97-AF65-F5344CB8AC3E}">
        <p14:creationId xmlns:p14="http://schemas.microsoft.com/office/powerpoint/2010/main" val="37258593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3EBB3C-C0EA-4998-A601-0C14F8FEAB67}"/>
              </a:ext>
            </a:extLst>
          </p:cNvPr>
          <p:cNvSpPr>
            <a:spLocks noGrp="1"/>
          </p:cNvSpPr>
          <p:nvPr>
            <p:ph type="title"/>
          </p:nvPr>
        </p:nvSpPr>
        <p:spPr>
          <a:xfrm>
            <a:off x="914400" y="208020"/>
            <a:ext cx="7315200" cy="865573"/>
          </a:xfrm>
        </p:spPr>
        <p:txBody>
          <a:bodyPr/>
          <a:lstStyle/>
          <a:p>
            <a:r>
              <a:rPr lang="en-IN" dirty="0"/>
              <a:t>Standards</a:t>
            </a:r>
          </a:p>
        </p:txBody>
      </p:sp>
      <p:sp>
        <p:nvSpPr>
          <p:cNvPr id="3" name="Content Placeholder 2">
            <a:extLst>
              <a:ext uri="{FF2B5EF4-FFF2-40B4-BE49-F238E27FC236}">
                <a16:creationId xmlns:a16="http://schemas.microsoft.com/office/drawing/2014/main" xmlns="" id="{6FE26231-2D08-4DCA-9C12-ED916CECCE3A}"/>
              </a:ext>
            </a:extLst>
          </p:cNvPr>
          <p:cNvSpPr>
            <a:spLocks noGrp="1"/>
          </p:cNvSpPr>
          <p:nvPr>
            <p:ph idx="1"/>
          </p:nvPr>
        </p:nvSpPr>
        <p:spPr>
          <a:xfrm>
            <a:off x="914400" y="987575"/>
            <a:ext cx="7315200" cy="3584426"/>
          </a:xfrm>
        </p:spPr>
        <p:txBody>
          <a:bodyPr>
            <a:normAutofit/>
          </a:bodyPr>
          <a:lstStyle/>
          <a:p>
            <a:pPr>
              <a:buFont typeface="Arial" panose="020B0604020202020204" pitchFamily="34" charset="0"/>
              <a:buChar char="•"/>
            </a:pPr>
            <a:r>
              <a:rPr lang="en-IN" sz="2100" dirty="0"/>
              <a:t> Standard provides a model for development that makes it possible for a product to work regardless of the individual manufacturer</a:t>
            </a:r>
          </a:p>
          <a:p>
            <a:pPr>
              <a:buFont typeface="Arial" panose="020B0604020202020204" pitchFamily="34" charset="0"/>
              <a:buChar char="•"/>
            </a:pPr>
            <a:r>
              <a:rPr lang="en-US" sz="2100" b="1" dirty="0" err="1"/>
              <a:t>Dejure</a:t>
            </a:r>
            <a:r>
              <a:rPr lang="en-US" sz="2100" dirty="0"/>
              <a:t> </a:t>
            </a:r>
            <a:r>
              <a:rPr lang="en-IN" sz="2100" dirty="0"/>
              <a:t>– haven’t approved by organized body, but adopted as standards through wide spread use ASCII USB</a:t>
            </a:r>
          </a:p>
          <a:p>
            <a:pPr>
              <a:buFont typeface="Arial" panose="020B0604020202020204" pitchFamily="34" charset="0"/>
              <a:buChar char="•"/>
            </a:pPr>
            <a:r>
              <a:rPr lang="en-US" sz="2100" b="1" dirty="0"/>
              <a:t>D</a:t>
            </a:r>
            <a:r>
              <a:rPr lang="en-IN" sz="2100" b="1" dirty="0" err="1"/>
              <a:t>efacto</a:t>
            </a:r>
            <a:r>
              <a:rPr lang="en-IN" sz="2100" b="1" dirty="0"/>
              <a:t> </a:t>
            </a:r>
            <a:r>
              <a:rPr lang="en-US" sz="2100" dirty="0"/>
              <a:t>-  Proprietary and Non proprietary</a:t>
            </a:r>
          </a:p>
          <a:p>
            <a:pPr lvl="1">
              <a:buFont typeface="Arial" panose="020B0604020202020204" pitchFamily="34" charset="0"/>
              <a:buChar char="•"/>
            </a:pPr>
            <a:r>
              <a:rPr lang="en-US" sz="1900" dirty="0"/>
              <a:t>Proprietary – invented by commercial organizations; close off communications</a:t>
            </a:r>
          </a:p>
          <a:p>
            <a:pPr lvl="1">
              <a:buFont typeface="Arial" panose="020B0604020202020204" pitchFamily="34" charset="0"/>
              <a:buChar char="•"/>
            </a:pPr>
            <a:r>
              <a:rPr lang="en-US" sz="1900" dirty="0"/>
              <a:t>Non proprietary-developed by groups or committees; open standards QWERTY</a:t>
            </a:r>
          </a:p>
          <a:p>
            <a:pPr>
              <a:buFont typeface="Arial" panose="020B0604020202020204" pitchFamily="34" charset="0"/>
              <a:buChar char="•"/>
            </a:pPr>
            <a:endParaRPr lang="en-US" sz="2100" dirty="0"/>
          </a:p>
        </p:txBody>
      </p:sp>
      <p:sp>
        <p:nvSpPr>
          <p:cNvPr id="9" name="Slide Number Placeholder 8">
            <a:extLst>
              <a:ext uri="{FF2B5EF4-FFF2-40B4-BE49-F238E27FC236}">
                <a16:creationId xmlns:a16="http://schemas.microsoft.com/office/drawing/2014/main" xmlns="" id="{C442C9AE-645A-4BB8-A463-AA7CFA0056D6}"/>
              </a:ext>
            </a:extLst>
          </p:cNvPr>
          <p:cNvSpPr>
            <a:spLocks noGrp="1"/>
          </p:cNvSpPr>
          <p:nvPr>
            <p:ph type="sldNum" sz="quarter" idx="12"/>
          </p:nvPr>
        </p:nvSpPr>
        <p:spPr/>
        <p:txBody>
          <a:bodyPr/>
          <a:lstStyle/>
          <a:p>
            <a:fld id="{1F742ADB-DB38-4781-BDEB-F2F4CD3551B3}" type="slidenum">
              <a:rPr lang="en-IN" smtClean="0"/>
              <a:t>65</a:t>
            </a:fld>
            <a:endParaRPr lang="en-IN"/>
          </a:p>
        </p:txBody>
      </p:sp>
    </p:spTree>
    <p:extLst>
      <p:ext uri="{BB962C8B-B14F-4D97-AF65-F5344CB8AC3E}">
        <p14:creationId xmlns:p14="http://schemas.microsoft.com/office/powerpoint/2010/main" val="180915572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2C8904-E4D1-4B44-BB37-CE4572364D3C}"/>
              </a:ext>
            </a:extLst>
          </p:cNvPr>
          <p:cNvSpPr>
            <a:spLocks noGrp="1"/>
          </p:cNvSpPr>
          <p:nvPr>
            <p:ph type="title"/>
          </p:nvPr>
        </p:nvSpPr>
        <p:spPr>
          <a:xfrm>
            <a:off x="107504" y="0"/>
            <a:ext cx="7315200" cy="865573"/>
          </a:xfrm>
        </p:spPr>
        <p:txBody>
          <a:bodyPr/>
          <a:lstStyle/>
          <a:p>
            <a:r>
              <a:rPr lang="en-IN" dirty="0"/>
              <a:t>List of Standard Organizations</a:t>
            </a:r>
          </a:p>
        </p:txBody>
      </p:sp>
      <p:sp>
        <p:nvSpPr>
          <p:cNvPr id="3" name="Content Placeholder 2">
            <a:extLst>
              <a:ext uri="{FF2B5EF4-FFF2-40B4-BE49-F238E27FC236}">
                <a16:creationId xmlns:a16="http://schemas.microsoft.com/office/drawing/2014/main" xmlns="" id="{9ED2C477-3B57-4DAC-890B-BEAAC050E9AE}"/>
              </a:ext>
            </a:extLst>
          </p:cNvPr>
          <p:cNvSpPr>
            <a:spLocks noGrp="1"/>
          </p:cNvSpPr>
          <p:nvPr>
            <p:ph idx="1"/>
          </p:nvPr>
        </p:nvSpPr>
        <p:spPr>
          <a:xfrm>
            <a:off x="914400" y="1073593"/>
            <a:ext cx="7315200" cy="3537123"/>
          </a:xfrm>
        </p:spPr>
        <p:txBody>
          <a:bodyPr>
            <a:normAutofit lnSpcReduction="10000"/>
          </a:bodyPr>
          <a:lstStyle/>
          <a:p>
            <a:pPr>
              <a:buFont typeface="Arial" panose="020B0604020202020204" pitchFamily="34" charset="0"/>
              <a:buChar char="•"/>
            </a:pPr>
            <a:r>
              <a:rPr lang="en-US" sz="1700" dirty="0"/>
              <a:t> </a:t>
            </a:r>
            <a:r>
              <a:rPr lang="en-US" sz="1700" b="1" dirty="0"/>
              <a:t>International Standard Organization (ISO)</a:t>
            </a:r>
            <a:r>
              <a:rPr lang="en-US" sz="1700" dirty="0"/>
              <a:t>. Responsible for a wide range of standards including networking standards</a:t>
            </a:r>
            <a:r>
              <a:rPr lang="en-US" sz="1700" dirty="0" smtClean="0"/>
              <a:t>.</a:t>
            </a:r>
            <a:endParaRPr lang="en-US" sz="1700" dirty="0"/>
          </a:p>
          <a:p>
            <a:pPr>
              <a:buFont typeface="Arial" panose="020B0604020202020204" pitchFamily="34" charset="0"/>
              <a:buChar char="•"/>
            </a:pPr>
            <a:r>
              <a:rPr lang="en-US" sz="1700" b="1" dirty="0"/>
              <a:t> CCITT</a:t>
            </a:r>
            <a:r>
              <a:rPr lang="en-US" sz="1700" dirty="0"/>
              <a:t> - </a:t>
            </a:r>
            <a:r>
              <a:rPr lang="en-US" sz="1700" b="1" dirty="0"/>
              <a:t>Consultative Committee for International Telegraph and Telephone</a:t>
            </a:r>
            <a:r>
              <a:rPr lang="en-US" sz="1700" dirty="0"/>
              <a:t>.  Responsible for development of Communication standards</a:t>
            </a:r>
            <a:r>
              <a:rPr lang="en-US" sz="1700" dirty="0" smtClean="0"/>
              <a:t>.</a:t>
            </a:r>
            <a:endParaRPr lang="en-US" sz="1700" dirty="0"/>
          </a:p>
          <a:p>
            <a:pPr>
              <a:buFont typeface="Arial" panose="020B0604020202020204" pitchFamily="34" charset="0"/>
              <a:buChar char="•"/>
            </a:pPr>
            <a:r>
              <a:rPr lang="en-US" sz="1700" dirty="0"/>
              <a:t> </a:t>
            </a:r>
            <a:r>
              <a:rPr lang="en-US" sz="1700" b="1" dirty="0"/>
              <a:t>International Telecommunications Union-Telecommunications Standards Sector (ITU-T)</a:t>
            </a:r>
            <a:r>
              <a:rPr lang="en-US" sz="1700" dirty="0"/>
              <a:t> - develops worldwide standards for telecommunication technologies</a:t>
            </a:r>
            <a:r>
              <a:rPr lang="en-US" sz="1700" dirty="0" smtClean="0"/>
              <a:t>.</a:t>
            </a:r>
            <a:endParaRPr lang="en-US" sz="1700" dirty="0"/>
          </a:p>
          <a:p>
            <a:pPr>
              <a:buFont typeface="Arial" panose="020B0604020202020204" pitchFamily="34" charset="0"/>
              <a:buChar char="•"/>
            </a:pPr>
            <a:r>
              <a:rPr lang="en-US" sz="1700" dirty="0"/>
              <a:t> </a:t>
            </a:r>
            <a:r>
              <a:rPr lang="en-US" sz="1700" b="1" dirty="0"/>
              <a:t>American National Standard Institute (ANSI</a:t>
            </a:r>
            <a:r>
              <a:rPr lang="en-US" sz="1700" b="1" dirty="0" smtClean="0"/>
              <a:t>)</a:t>
            </a:r>
            <a:endParaRPr lang="en-US" sz="1700" b="1" dirty="0"/>
          </a:p>
          <a:p>
            <a:pPr>
              <a:buFont typeface="Arial" panose="020B0604020202020204" pitchFamily="34" charset="0"/>
              <a:buChar char="•"/>
            </a:pPr>
            <a:r>
              <a:rPr lang="en-US" sz="1700" dirty="0"/>
              <a:t> </a:t>
            </a:r>
            <a:r>
              <a:rPr lang="en-US" sz="1700" b="1" dirty="0"/>
              <a:t>Institute of International Electrical and Electronics Engineers</a:t>
            </a:r>
            <a:r>
              <a:rPr lang="en-US" sz="1700" dirty="0"/>
              <a:t> </a:t>
            </a:r>
            <a:r>
              <a:rPr lang="en-US" sz="1700" b="1" dirty="0"/>
              <a:t>(IEEE</a:t>
            </a:r>
            <a:r>
              <a:rPr lang="en-US" sz="1700" b="1" dirty="0" smtClean="0"/>
              <a:t>)</a:t>
            </a:r>
            <a:endParaRPr lang="en-US" sz="1700" b="1" dirty="0"/>
          </a:p>
          <a:p>
            <a:pPr>
              <a:buFont typeface="Arial" panose="020B0604020202020204" pitchFamily="34" charset="0"/>
              <a:buChar char="•"/>
            </a:pPr>
            <a:r>
              <a:rPr lang="en-US" sz="1700" dirty="0"/>
              <a:t> </a:t>
            </a:r>
            <a:r>
              <a:rPr lang="en-US" sz="1700" b="1" dirty="0"/>
              <a:t>Electronic Industries Association (EIA)</a:t>
            </a:r>
            <a:r>
              <a:rPr lang="en-US" sz="1700" dirty="0"/>
              <a:t> .</a:t>
            </a:r>
          </a:p>
          <a:p>
            <a:pPr>
              <a:buFont typeface="Arial" panose="020B0604020202020204" pitchFamily="34" charset="0"/>
              <a:buChar char="•"/>
            </a:pPr>
            <a:r>
              <a:rPr lang="en-US" sz="1700" dirty="0"/>
              <a:t> Telecommunications Industry Association </a:t>
            </a:r>
            <a:r>
              <a:rPr lang="en-US" sz="1700" b="1" dirty="0"/>
              <a:t>(TIA)</a:t>
            </a:r>
            <a:r>
              <a:rPr lang="en-US" sz="1700" dirty="0"/>
              <a:t> and other leading telecommunication companies worked cooperatively to create </a:t>
            </a:r>
            <a:r>
              <a:rPr lang="en-US" sz="1700" b="1" dirty="0"/>
              <a:t>ANSI/TIA/EIA-568-A</a:t>
            </a:r>
            <a:r>
              <a:rPr lang="en-US" sz="1700" dirty="0"/>
              <a:t> standard for commercial buildings.</a:t>
            </a:r>
          </a:p>
          <a:p>
            <a:endParaRPr lang="en-IN" sz="1400" dirty="0"/>
          </a:p>
        </p:txBody>
      </p:sp>
      <p:sp>
        <p:nvSpPr>
          <p:cNvPr id="9" name="Slide Number Placeholder 8">
            <a:extLst>
              <a:ext uri="{FF2B5EF4-FFF2-40B4-BE49-F238E27FC236}">
                <a16:creationId xmlns:a16="http://schemas.microsoft.com/office/drawing/2014/main" xmlns="" id="{4A2AF2C1-8C60-4A12-9E4B-1EAF41B6E552}"/>
              </a:ext>
            </a:extLst>
          </p:cNvPr>
          <p:cNvSpPr>
            <a:spLocks noGrp="1"/>
          </p:cNvSpPr>
          <p:nvPr>
            <p:ph type="sldNum" sz="quarter" idx="12"/>
          </p:nvPr>
        </p:nvSpPr>
        <p:spPr/>
        <p:txBody>
          <a:bodyPr/>
          <a:lstStyle/>
          <a:p>
            <a:fld id="{1F742ADB-DB38-4781-BDEB-F2F4CD3551B3}" type="slidenum">
              <a:rPr lang="en-IN" smtClean="0"/>
              <a:t>66</a:t>
            </a:fld>
            <a:endParaRPr lang="en-IN"/>
          </a:p>
        </p:txBody>
      </p:sp>
    </p:spTree>
    <p:extLst>
      <p:ext uri="{BB962C8B-B14F-4D97-AF65-F5344CB8AC3E}">
        <p14:creationId xmlns:p14="http://schemas.microsoft.com/office/powerpoint/2010/main" val="1948430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4A2F87-1096-487F-A03F-DF38541FF133}"/>
              </a:ext>
            </a:extLst>
          </p:cNvPr>
          <p:cNvSpPr>
            <a:spLocks noGrp="1"/>
          </p:cNvSpPr>
          <p:nvPr>
            <p:ph type="ctrTitle"/>
          </p:nvPr>
        </p:nvSpPr>
        <p:spPr>
          <a:xfrm>
            <a:off x="827584" y="483518"/>
            <a:ext cx="7315200" cy="1946269"/>
          </a:xfrm>
        </p:spPr>
        <p:txBody>
          <a:bodyPr/>
          <a:lstStyle/>
          <a:p>
            <a:r>
              <a:rPr lang="en-IN" dirty="0"/>
              <a:t>OSI MODEL</a:t>
            </a:r>
          </a:p>
        </p:txBody>
      </p:sp>
      <p:sp>
        <p:nvSpPr>
          <p:cNvPr id="3" name="Subtitle 2">
            <a:extLst>
              <a:ext uri="{FF2B5EF4-FFF2-40B4-BE49-F238E27FC236}">
                <a16:creationId xmlns:a16="http://schemas.microsoft.com/office/drawing/2014/main" xmlns="" id="{41A31563-0584-472D-BAA7-A549F1AC7143}"/>
              </a:ext>
            </a:extLst>
          </p:cNvPr>
          <p:cNvSpPr>
            <a:spLocks noGrp="1"/>
          </p:cNvSpPr>
          <p:nvPr>
            <p:ph type="subTitle" idx="1"/>
          </p:nvPr>
        </p:nvSpPr>
        <p:spPr/>
        <p:txBody>
          <a:bodyPr/>
          <a:lstStyle/>
          <a:p>
            <a:endParaRPr lang="en-IN" dirty="0"/>
          </a:p>
        </p:txBody>
      </p:sp>
      <p:sp>
        <p:nvSpPr>
          <p:cNvPr id="6" name="Slide Number Placeholder 5">
            <a:extLst>
              <a:ext uri="{FF2B5EF4-FFF2-40B4-BE49-F238E27FC236}">
                <a16:creationId xmlns:a16="http://schemas.microsoft.com/office/drawing/2014/main" xmlns="" id="{D145B725-40CC-41E6-819B-4D627C5A45DC}"/>
              </a:ext>
            </a:extLst>
          </p:cNvPr>
          <p:cNvSpPr>
            <a:spLocks noGrp="1"/>
          </p:cNvSpPr>
          <p:nvPr>
            <p:ph type="sldNum" sz="quarter" idx="11"/>
          </p:nvPr>
        </p:nvSpPr>
        <p:spPr>
          <a:xfrm>
            <a:off x="8716618" y="548861"/>
            <a:ext cx="315809" cy="186636"/>
          </a:xfrm>
        </p:spPr>
        <p:txBody>
          <a:bodyPr/>
          <a:lstStyle/>
          <a:p>
            <a:fld id="{1F742ADB-DB38-4781-BDEB-F2F4CD3551B3}" type="slidenum">
              <a:rPr lang="en-IN" smtClean="0"/>
              <a:t>67</a:t>
            </a:fld>
            <a:endParaRPr lang="en-IN" dirty="0"/>
          </a:p>
        </p:txBody>
      </p:sp>
    </p:spTree>
    <p:extLst>
      <p:ext uri="{BB962C8B-B14F-4D97-AF65-F5344CB8AC3E}">
        <p14:creationId xmlns:p14="http://schemas.microsoft.com/office/powerpoint/2010/main" val="13495522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2C8904-E4D1-4B44-BB37-CE4572364D3C}"/>
              </a:ext>
            </a:extLst>
          </p:cNvPr>
          <p:cNvSpPr>
            <a:spLocks noGrp="1"/>
          </p:cNvSpPr>
          <p:nvPr>
            <p:ph type="title"/>
          </p:nvPr>
        </p:nvSpPr>
        <p:spPr>
          <a:xfrm>
            <a:off x="971600" y="6643"/>
            <a:ext cx="7315200" cy="764907"/>
          </a:xfrm>
        </p:spPr>
        <p:txBody>
          <a:bodyPr/>
          <a:lstStyle/>
          <a:p>
            <a:r>
              <a:rPr lang="en-IN" dirty="0"/>
              <a:t>The OSI model</a:t>
            </a:r>
          </a:p>
        </p:txBody>
      </p:sp>
      <p:sp>
        <p:nvSpPr>
          <p:cNvPr id="3" name="Content Placeholder 2">
            <a:extLst>
              <a:ext uri="{FF2B5EF4-FFF2-40B4-BE49-F238E27FC236}">
                <a16:creationId xmlns:a16="http://schemas.microsoft.com/office/drawing/2014/main" xmlns="" id="{9ED2C477-3B57-4DAC-890B-BEAAC050E9AE}"/>
              </a:ext>
            </a:extLst>
          </p:cNvPr>
          <p:cNvSpPr>
            <a:spLocks noGrp="1"/>
          </p:cNvSpPr>
          <p:nvPr>
            <p:ph idx="1"/>
          </p:nvPr>
        </p:nvSpPr>
        <p:spPr>
          <a:xfrm>
            <a:off x="827584" y="915566"/>
            <a:ext cx="7315200" cy="3744416"/>
          </a:xfrm>
        </p:spPr>
        <p:txBody>
          <a:bodyPr>
            <a:normAutofit/>
          </a:bodyPr>
          <a:lstStyle/>
          <a:p>
            <a:pPr algn="just">
              <a:buFont typeface="Arial" panose="020B0604020202020204" pitchFamily="34" charset="0"/>
              <a:buChar char="•"/>
            </a:pPr>
            <a:r>
              <a:rPr lang="en-US" dirty="0" smtClean="0"/>
              <a:t> </a:t>
            </a:r>
            <a:r>
              <a:rPr lang="en-US" b="1" dirty="0"/>
              <a:t>ISO</a:t>
            </a:r>
            <a:r>
              <a:rPr lang="en-US" dirty="0"/>
              <a:t> is the organization. </a:t>
            </a:r>
            <a:r>
              <a:rPr lang="en-US" b="1" dirty="0"/>
              <a:t>OSI</a:t>
            </a:r>
            <a:r>
              <a:rPr lang="en-US" dirty="0"/>
              <a:t> is the model.</a:t>
            </a:r>
          </a:p>
          <a:p>
            <a:pPr algn="just">
              <a:buFont typeface="Arial" panose="020B0604020202020204" pitchFamily="34" charset="0"/>
              <a:buChar char="•"/>
            </a:pPr>
            <a:r>
              <a:rPr lang="en-US" b="1" dirty="0" smtClean="0"/>
              <a:t>International </a:t>
            </a:r>
            <a:r>
              <a:rPr lang="en-US" b="1" dirty="0"/>
              <a:t>Standards Organization (ISO)</a:t>
            </a:r>
            <a:r>
              <a:rPr lang="en-US" dirty="0"/>
              <a:t> is a multinational body dedicated to worldwide agreement on international standards - Established in </a:t>
            </a:r>
            <a:r>
              <a:rPr lang="en-US" b="1" dirty="0"/>
              <a:t>1947</a:t>
            </a:r>
            <a:r>
              <a:rPr lang="en-US" dirty="0"/>
              <a:t>. </a:t>
            </a:r>
          </a:p>
          <a:p>
            <a:pPr algn="just">
              <a:buFont typeface="Arial" panose="020B0604020202020204" pitchFamily="34" charset="0"/>
              <a:buChar char="•"/>
            </a:pPr>
            <a:r>
              <a:rPr lang="en-US" dirty="0" smtClean="0"/>
              <a:t> </a:t>
            </a:r>
            <a:r>
              <a:rPr lang="en-US" dirty="0"/>
              <a:t>An ISO standard that covers all aspects of network communications is </a:t>
            </a:r>
            <a:r>
              <a:rPr lang="en-US" b="1" dirty="0"/>
              <a:t>the Open Systems Interconnection (OSI)</a:t>
            </a:r>
            <a:r>
              <a:rPr lang="en-US" dirty="0"/>
              <a:t> model - introduced in the late 1970s. </a:t>
            </a:r>
            <a:endParaRPr lang="en-US" dirty="0" smtClean="0"/>
          </a:p>
          <a:p>
            <a:pPr algn="just">
              <a:buFont typeface="Arial" panose="020B0604020202020204" pitchFamily="34" charset="0"/>
              <a:buChar char="•"/>
            </a:pPr>
            <a:r>
              <a:rPr lang="en-US" dirty="0"/>
              <a:t>The </a:t>
            </a:r>
            <a:r>
              <a:rPr lang="en-US" b="1" dirty="0"/>
              <a:t>Open Systems Interconnection</a:t>
            </a:r>
            <a:r>
              <a:rPr lang="en-US" dirty="0"/>
              <a:t> (OSI) model is a conceptual model created by the </a:t>
            </a:r>
            <a:r>
              <a:rPr lang="en-US" dirty="0" smtClean="0"/>
              <a:t>ISO which </a:t>
            </a:r>
            <a:r>
              <a:rPr lang="en-US" dirty="0"/>
              <a:t>enables diverse communication systems to communicate using standard protocols.</a:t>
            </a:r>
          </a:p>
          <a:p>
            <a:endParaRPr lang="en-IN" dirty="0"/>
          </a:p>
        </p:txBody>
      </p:sp>
      <p:sp>
        <p:nvSpPr>
          <p:cNvPr id="9" name="Slide Number Placeholder 8">
            <a:extLst>
              <a:ext uri="{FF2B5EF4-FFF2-40B4-BE49-F238E27FC236}">
                <a16:creationId xmlns:a16="http://schemas.microsoft.com/office/drawing/2014/main" xmlns="" id="{81888150-6E01-4CC9-A75C-7A950ACFE267}"/>
              </a:ext>
            </a:extLst>
          </p:cNvPr>
          <p:cNvSpPr>
            <a:spLocks noGrp="1"/>
          </p:cNvSpPr>
          <p:nvPr>
            <p:ph type="sldNum" sz="quarter" idx="12"/>
          </p:nvPr>
        </p:nvSpPr>
        <p:spPr/>
        <p:txBody>
          <a:bodyPr/>
          <a:lstStyle/>
          <a:p>
            <a:fld id="{1F742ADB-DB38-4781-BDEB-F2F4CD3551B3}" type="slidenum">
              <a:rPr lang="en-IN" smtClean="0"/>
              <a:t>68</a:t>
            </a:fld>
            <a:endParaRPr lang="en-IN"/>
          </a:p>
        </p:txBody>
      </p:sp>
    </p:spTree>
    <p:extLst>
      <p:ext uri="{BB962C8B-B14F-4D97-AF65-F5344CB8AC3E}">
        <p14:creationId xmlns:p14="http://schemas.microsoft.com/office/powerpoint/2010/main" val="322583548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2C8904-E4D1-4B44-BB37-CE4572364D3C}"/>
              </a:ext>
            </a:extLst>
          </p:cNvPr>
          <p:cNvSpPr>
            <a:spLocks noGrp="1"/>
          </p:cNvSpPr>
          <p:nvPr>
            <p:ph type="title"/>
          </p:nvPr>
        </p:nvSpPr>
        <p:spPr>
          <a:xfrm>
            <a:off x="914400" y="136030"/>
            <a:ext cx="7315200" cy="865573"/>
          </a:xfrm>
        </p:spPr>
        <p:txBody>
          <a:bodyPr/>
          <a:lstStyle/>
          <a:p>
            <a:r>
              <a:rPr lang="en-IN" dirty="0"/>
              <a:t>Seven layers of the OSI model</a:t>
            </a:r>
          </a:p>
        </p:txBody>
      </p:sp>
      <p:sp>
        <p:nvSpPr>
          <p:cNvPr id="10" name="Slide Number Placeholder 9">
            <a:extLst>
              <a:ext uri="{FF2B5EF4-FFF2-40B4-BE49-F238E27FC236}">
                <a16:creationId xmlns:a16="http://schemas.microsoft.com/office/drawing/2014/main" xmlns="" id="{ECD22195-5644-4BC6-B92E-AD3C6D2D4AD0}"/>
              </a:ext>
            </a:extLst>
          </p:cNvPr>
          <p:cNvSpPr>
            <a:spLocks noGrp="1"/>
          </p:cNvSpPr>
          <p:nvPr>
            <p:ph type="sldNum" sz="quarter" idx="12"/>
          </p:nvPr>
        </p:nvSpPr>
        <p:spPr/>
        <p:txBody>
          <a:bodyPr/>
          <a:lstStyle/>
          <a:p>
            <a:fld id="{1F742ADB-DB38-4781-BDEB-F2F4CD3551B3}" type="slidenum">
              <a:rPr lang="en-IN" smtClean="0"/>
              <a:t>69</a:t>
            </a:fld>
            <a:endParaRPr lang="en-IN"/>
          </a:p>
        </p:txBody>
      </p:sp>
      <p:pic>
        <p:nvPicPr>
          <p:cNvPr id="4" name="Picture 6">
            <a:extLst>
              <a:ext uri="{FF2B5EF4-FFF2-40B4-BE49-F238E27FC236}">
                <a16:creationId xmlns:a16="http://schemas.microsoft.com/office/drawing/2014/main" xmlns="" id="{25CAA5F2-E426-4BCE-80BB-7FC8C15722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621" y="1062990"/>
            <a:ext cx="4335380" cy="323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xmlns="" id="{3F935CE5-4D15-4DD5-9259-0B2307D1D9E4}"/>
              </a:ext>
            </a:extLst>
          </p:cNvPr>
          <p:cNvSpPr txBox="1"/>
          <p:nvPr/>
        </p:nvSpPr>
        <p:spPr>
          <a:xfrm>
            <a:off x="2141622" y="4401821"/>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Tree>
    <p:extLst>
      <p:ext uri="{BB962C8B-B14F-4D97-AF65-F5344CB8AC3E}">
        <p14:creationId xmlns:p14="http://schemas.microsoft.com/office/powerpoint/2010/main" val="394038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0"/>
            <a:ext cx="7315200" cy="865573"/>
          </a:xfrm>
        </p:spPr>
        <p:txBody>
          <a:bodyPr/>
          <a:lstStyle/>
          <a:p>
            <a:r>
              <a:rPr lang="en-US" dirty="0"/>
              <a:t>Elements of a Protocol</a:t>
            </a:r>
          </a:p>
        </p:txBody>
      </p:sp>
      <p:sp>
        <p:nvSpPr>
          <p:cNvPr id="3" name="Content Placeholder 2"/>
          <p:cNvSpPr>
            <a:spLocks noGrp="1"/>
          </p:cNvSpPr>
          <p:nvPr>
            <p:ph idx="1"/>
          </p:nvPr>
        </p:nvSpPr>
        <p:spPr>
          <a:xfrm>
            <a:off x="251520" y="843558"/>
            <a:ext cx="7978080" cy="3888463"/>
          </a:xfrm>
        </p:spPr>
        <p:txBody>
          <a:bodyPr>
            <a:noAutofit/>
          </a:bodyPr>
          <a:lstStyle/>
          <a:p>
            <a:pPr>
              <a:spcBef>
                <a:spcPts val="0"/>
              </a:spcBef>
            </a:pPr>
            <a:r>
              <a:rPr lang="en-US" dirty="0"/>
              <a:t>Syntax</a:t>
            </a:r>
          </a:p>
          <a:p>
            <a:pPr lvl="1">
              <a:spcBef>
                <a:spcPts val="0"/>
              </a:spcBef>
            </a:pPr>
            <a:r>
              <a:rPr lang="en-US" dirty="0" smtClean="0"/>
              <a:t>Structure </a:t>
            </a:r>
            <a:r>
              <a:rPr lang="en-US" dirty="0"/>
              <a:t>or format of the data</a:t>
            </a:r>
          </a:p>
          <a:p>
            <a:pPr lvl="1">
              <a:spcBef>
                <a:spcPts val="0"/>
              </a:spcBef>
            </a:pPr>
            <a:r>
              <a:rPr lang="en-US" dirty="0" smtClean="0"/>
              <a:t>Indicates </a:t>
            </a:r>
            <a:r>
              <a:rPr lang="en-US" dirty="0"/>
              <a:t>how to read the bits </a:t>
            </a:r>
          </a:p>
          <a:p>
            <a:pPr>
              <a:spcBef>
                <a:spcPts val="0"/>
              </a:spcBef>
            </a:pPr>
            <a:endParaRPr lang="en-US" dirty="0"/>
          </a:p>
          <a:p>
            <a:pPr>
              <a:spcBef>
                <a:spcPts val="0"/>
              </a:spcBef>
            </a:pPr>
            <a:r>
              <a:rPr lang="en-US" dirty="0"/>
              <a:t>Semantics</a:t>
            </a:r>
          </a:p>
          <a:p>
            <a:pPr lvl="1">
              <a:spcBef>
                <a:spcPts val="0"/>
              </a:spcBef>
            </a:pPr>
            <a:r>
              <a:rPr lang="en-US" dirty="0" smtClean="0"/>
              <a:t>Interprets </a:t>
            </a:r>
            <a:r>
              <a:rPr lang="en-US" dirty="0"/>
              <a:t>the meaning of the bits</a:t>
            </a:r>
          </a:p>
          <a:p>
            <a:pPr lvl="1">
              <a:spcBef>
                <a:spcPts val="0"/>
              </a:spcBef>
            </a:pPr>
            <a:r>
              <a:rPr lang="en-US" dirty="0" smtClean="0"/>
              <a:t>Knows </a:t>
            </a:r>
            <a:r>
              <a:rPr lang="en-US" dirty="0"/>
              <a:t>which fields define what action</a:t>
            </a:r>
          </a:p>
          <a:p>
            <a:pPr>
              <a:spcBef>
                <a:spcPts val="0"/>
              </a:spcBef>
            </a:pPr>
            <a:endParaRPr lang="en-US" dirty="0"/>
          </a:p>
          <a:p>
            <a:pPr>
              <a:spcBef>
                <a:spcPts val="0"/>
              </a:spcBef>
            </a:pPr>
            <a:r>
              <a:rPr lang="en-US" dirty="0"/>
              <a:t>Timing</a:t>
            </a:r>
          </a:p>
          <a:p>
            <a:pPr lvl="2">
              <a:spcBef>
                <a:spcPts val="0"/>
              </a:spcBef>
            </a:pPr>
            <a:r>
              <a:rPr lang="en-US" dirty="0" smtClean="0"/>
              <a:t>When </a:t>
            </a:r>
            <a:r>
              <a:rPr lang="en-US" dirty="0"/>
              <a:t>data should be sent and what</a:t>
            </a:r>
          </a:p>
          <a:p>
            <a:pPr lvl="2">
              <a:spcBef>
                <a:spcPts val="0"/>
              </a:spcBef>
            </a:pPr>
            <a:r>
              <a:rPr lang="en-US" dirty="0" smtClean="0"/>
              <a:t>Speed </a:t>
            </a:r>
            <a:r>
              <a:rPr lang="en-US" dirty="0"/>
              <a:t>at which data should be sent or speed at which it is being</a:t>
            </a:r>
          </a:p>
          <a:p>
            <a:pPr marL="502920" lvl="2" indent="0">
              <a:spcBef>
                <a:spcPts val="0"/>
              </a:spcBef>
              <a:buNone/>
            </a:pPr>
            <a:r>
              <a:rPr lang="en-US" dirty="0" smtClean="0"/>
              <a:t>    received</a:t>
            </a:r>
            <a:r>
              <a:rPr lang="en-US" dirty="0"/>
              <a:t>.</a:t>
            </a:r>
          </a:p>
        </p:txBody>
      </p:sp>
      <p:sp>
        <p:nvSpPr>
          <p:cNvPr id="4" name="Footer Placeholder 3"/>
          <p:cNvSpPr>
            <a:spLocks noGrp="1"/>
          </p:cNvSpPr>
          <p:nvPr>
            <p:ph type="ftr" sz="quarter" idx="11"/>
          </p:nvPr>
        </p:nvSpPr>
        <p:spPr/>
        <p:txBody>
          <a:bodyPr/>
          <a:lstStyle/>
          <a:p>
            <a:r>
              <a:rPr lang="en-US" smtClean="0"/>
              <a:t>Dr.S.L.Jayalakshmi,VIT,Chennai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20795208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Dr.S.L.Jayalakshmi,VIT,Chennai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70</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87768"/>
            <a:ext cx="7344816" cy="4483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77439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Dr.S.L.Jayalakshmi,VIT,Chennai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71</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131589"/>
            <a:ext cx="7416824" cy="390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74244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28955"/>
            <a:ext cx="7315200" cy="382555"/>
          </a:xfrm>
        </p:spPr>
        <p:txBody>
          <a:bodyPr>
            <a:normAutofit fontScale="90000"/>
          </a:bodyPr>
          <a:lstStyle/>
          <a:p>
            <a:r>
              <a:rPr lang="en-US" dirty="0"/>
              <a:t>Functions of each layers</a:t>
            </a:r>
          </a:p>
        </p:txBody>
      </p:sp>
      <p:sp>
        <p:nvSpPr>
          <p:cNvPr id="3" name="Content Placeholder 2"/>
          <p:cNvSpPr>
            <a:spLocks noGrp="1"/>
          </p:cNvSpPr>
          <p:nvPr>
            <p:ph idx="1"/>
          </p:nvPr>
        </p:nvSpPr>
        <p:spPr>
          <a:xfrm>
            <a:off x="971600" y="267494"/>
            <a:ext cx="7315200" cy="5184576"/>
          </a:xfrm>
        </p:spPr>
        <p:txBody>
          <a:bodyPr>
            <a:noAutofit/>
          </a:bodyPr>
          <a:lstStyle/>
          <a:p>
            <a:pPr algn="just"/>
            <a:r>
              <a:rPr lang="en-US" sz="1500" dirty="0"/>
              <a:t>Layer 1—The physical layer:</a:t>
            </a:r>
          </a:p>
          <a:p>
            <a:pPr lvl="1" algn="just"/>
            <a:r>
              <a:rPr lang="en-US" sz="1500" dirty="0"/>
              <a:t>This layer transmits bits from one computer to another and regulates the transmission of a stream of bits over a physical medium. This layer defines how the cable is attached to the network adapter and what transmission technique is used to send data over the cable</a:t>
            </a:r>
            <a:r>
              <a:rPr lang="en-US" sz="1500" dirty="0" smtClean="0"/>
              <a:t>.</a:t>
            </a:r>
          </a:p>
          <a:p>
            <a:pPr algn="just"/>
            <a:r>
              <a:rPr lang="en-US" sz="1500" dirty="0"/>
              <a:t>Layer 2—The data-link layer:</a:t>
            </a:r>
          </a:p>
          <a:p>
            <a:pPr lvl="1" algn="just"/>
            <a:r>
              <a:rPr lang="en-US" sz="1500" dirty="0"/>
              <a:t>This layer packages raw bits from the Physical layer into frames (logical, structures packets for data). It is responsible for transferring frames from one computer to another, without errors. After sending a frame, it waits for an acknowledgment from the receiving computer.</a:t>
            </a:r>
          </a:p>
          <a:p>
            <a:pPr algn="just"/>
            <a:r>
              <a:rPr lang="en-US" sz="1500" dirty="0"/>
              <a:t>Layer 3—The network layer:</a:t>
            </a:r>
          </a:p>
          <a:p>
            <a:pPr lvl="1" algn="just"/>
            <a:r>
              <a:rPr lang="en-US" sz="1500" dirty="0"/>
              <a:t>This layer handles the routing of the data, addresses messages and translates logical addresses and names into physical addresses. It also determines the route from the source to the destination computer and manages traffic problems (flow control), such as switching, routing, and controlling the congestion of data packets.</a:t>
            </a:r>
          </a:p>
          <a:p>
            <a:pPr algn="just"/>
            <a:r>
              <a:rPr lang="en-US" sz="1500" dirty="0" smtClean="0"/>
              <a:t>Layer </a:t>
            </a:r>
            <a:r>
              <a:rPr lang="en-US" sz="1500" dirty="0"/>
              <a:t>4—The transport layer:</a:t>
            </a:r>
          </a:p>
          <a:p>
            <a:pPr lvl="1" algn="just"/>
            <a:r>
              <a:rPr lang="en-US" sz="1500" dirty="0"/>
              <a:t>This layer handles error recognition and recovery, manages the end-to-end control (for example, determining whether all packets have arrived) and error-checking. It ensures complete data transfer.</a:t>
            </a:r>
          </a:p>
          <a:p>
            <a:pPr lvl="1" algn="just"/>
            <a:endParaRPr lang="en-US" sz="1600" dirty="0"/>
          </a:p>
        </p:txBody>
      </p:sp>
      <p:sp>
        <p:nvSpPr>
          <p:cNvPr id="4" name="Footer Placeholder 3"/>
          <p:cNvSpPr>
            <a:spLocks noGrp="1"/>
          </p:cNvSpPr>
          <p:nvPr>
            <p:ph type="ftr" sz="quarter" idx="11"/>
          </p:nvPr>
        </p:nvSpPr>
        <p:spPr/>
        <p:txBody>
          <a:bodyPr/>
          <a:lstStyle/>
          <a:p>
            <a:r>
              <a:rPr lang="en-US" smtClean="0"/>
              <a:t>Dr.S.L.Jayalakshmi,VIT,Chennai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72</a:t>
            </a:fld>
            <a:endParaRPr lang="en-US"/>
          </a:p>
        </p:txBody>
      </p:sp>
    </p:spTree>
    <p:extLst>
      <p:ext uri="{BB962C8B-B14F-4D97-AF65-F5344CB8AC3E}">
        <p14:creationId xmlns:p14="http://schemas.microsoft.com/office/powerpoint/2010/main" val="214162803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23478"/>
            <a:ext cx="7315200" cy="483517"/>
          </a:xfrm>
        </p:spPr>
        <p:txBody>
          <a:bodyPr>
            <a:normAutofit fontScale="90000"/>
          </a:bodyPr>
          <a:lstStyle/>
          <a:p>
            <a:r>
              <a:rPr lang="en-US" dirty="0" smtClean="0"/>
              <a:t>Functions of each layers</a:t>
            </a:r>
            <a:endParaRPr lang="en-US" dirty="0"/>
          </a:p>
        </p:txBody>
      </p:sp>
      <p:sp>
        <p:nvSpPr>
          <p:cNvPr id="3" name="Content Placeholder 2"/>
          <p:cNvSpPr>
            <a:spLocks noGrp="1"/>
          </p:cNvSpPr>
          <p:nvPr>
            <p:ph idx="1"/>
          </p:nvPr>
        </p:nvSpPr>
        <p:spPr>
          <a:xfrm>
            <a:off x="683568" y="771550"/>
            <a:ext cx="7315200" cy="4320480"/>
          </a:xfrm>
        </p:spPr>
        <p:txBody>
          <a:bodyPr>
            <a:noAutofit/>
          </a:bodyPr>
          <a:lstStyle/>
          <a:p>
            <a:pPr algn="just" fontAlgn="base"/>
            <a:r>
              <a:rPr lang="en-US" sz="1400" b="1" i="1" dirty="0"/>
              <a:t>Layer 5—The session layer</a:t>
            </a:r>
            <a:r>
              <a:rPr lang="en-US" sz="1400" b="1" dirty="0"/>
              <a:t>:</a:t>
            </a:r>
          </a:p>
          <a:p>
            <a:pPr lvl="1" algn="just" fontAlgn="base"/>
            <a:r>
              <a:rPr lang="en-US" sz="1400" dirty="0"/>
              <a:t>This layer allows applications on different computers to establish, use, and end a session/connection. This layer establishes dialog control between the two computers in a session, regulating which side transmits, and when and how long it transmits.</a:t>
            </a:r>
          </a:p>
          <a:p>
            <a:pPr algn="just" fontAlgn="base"/>
            <a:r>
              <a:rPr lang="en-US" sz="1400" b="1" i="1" dirty="0"/>
              <a:t>Layer 6—The presentation layer</a:t>
            </a:r>
            <a:r>
              <a:rPr lang="en-US" sz="1400" b="1" dirty="0"/>
              <a:t>:</a:t>
            </a:r>
          </a:p>
          <a:p>
            <a:pPr lvl="1" algn="just" fontAlgn="base"/>
            <a:r>
              <a:rPr lang="en-US" sz="1400" dirty="0"/>
              <a:t>This is a layer, usually part of an operating system, that converts incoming and outgoing data from one presentation format to another (for example, from a text stream into a popup window with the newly arrived text). This layer also manages security issues by providing services such as data encryption and compression. It’s sometimes called the syntax layer.</a:t>
            </a:r>
          </a:p>
          <a:p>
            <a:pPr algn="just" fontAlgn="base"/>
            <a:r>
              <a:rPr lang="en-US" sz="1400" b="1" i="1" dirty="0" smtClean="0"/>
              <a:t>Layer </a:t>
            </a:r>
            <a:r>
              <a:rPr lang="en-US" sz="1400" b="1" i="1" dirty="0"/>
              <a:t>7— The application layer</a:t>
            </a:r>
            <a:r>
              <a:rPr lang="en-US" sz="1400" b="1" dirty="0"/>
              <a:t>:</a:t>
            </a:r>
          </a:p>
          <a:p>
            <a:pPr lvl="1" algn="just" fontAlgn="base"/>
            <a:r>
              <a:rPr lang="en-US" sz="1400" dirty="0"/>
              <a:t>This is the layer at which communication partners are identified, quality of service is identified, user authentication and privacy are considered, and any constraints on data syntax are identified. (This layer is not the application itself, although some applications may perform application layer functions). It represents the services that directly support applications such as software for file transfers, database access, email, and network games.</a:t>
            </a:r>
          </a:p>
          <a:p>
            <a:pPr marL="45720" indent="0" algn="just">
              <a:buNone/>
            </a:pPr>
            <a:endParaRPr lang="en-US" sz="1400" dirty="0"/>
          </a:p>
        </p:txBody>
      </p:sp>
      <p:sp>
        <p:nvSpPr>
          <p:cNvPr id="4" name="Footer Placeholder 3"/>
          <p:cNvSpPr>
            <a:spLocks noGrp="1"/>
          </p:cNvSpPr>
          <p:nvPr>
            <p:ph type="ftr" sz="quarter" idx="11"/>
          </p:nvPr>
        </p:nvSpPr>
        <p:spPr/>
        <p:txBody>
          <a:bodyPr/>
          <a:lstStyle/>
          <a:p>
            <a:r>
              <a:rPr lang="en-US" smtClean="0"/>
              <a:t>Dr.S.L.Jayalakshmi,VIT,Chennai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73</a:t>
            </a:fld>
            <a:endParaRPr lang="en-US"/>
          </a:p>
        </p:txBody>
      </p:sp>
    </p:spTree>
    <p:extLst>
      <p:ext uri="{BB962C8B-B14F-4D97-AF65-F5344CB8AC3E}">
        <p14:creationId xmlns:p14="http://schemas.microsoft.com/office/powerpoint/2010/main" val="278720064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2C8904-E4D1-4B44-BB37-CE4572364D3C}"/>
              </a:ext>
            </a:extLst>
          </p:cNvPr>
          <p:cNvSpPr>
            <a:spLocks noGrp="1"/>
          </p:cNvSpPr>
          <p:nvPr>
            <p:ph type="title"/>
          </p:nvPr>
        </p:nvSpPr>
        <p:spPr>
          <a:xfrm>
            <a:off x="861577" y="451829"/>
            <a:ext cx="7420844" cy="865573"/>
          </a:xfrm>
        </p:spPr>
        <p:txBody>
          <a:bodyPr>
            <a:normAutofit fontScale="90000"/>
          </a:bodyPr>
          <a:lstStyle/>
          <a:p>
            <a:r>
              <a:rPr lang="en-IN" dirty="0"/>
              <a:t>The interaction between layers in the OSI model</a:t>
            </a:r>
          </a:p>
        </p:txBody>
      </p:sp>
      <p:sp>
        <p:nvSpPr>
          <p:cNvPr id="10" name="Slide Number Placeholder 9">
            <a:extLst>
              <a:ext uri="{FF2B5EF4-FFF2-40B4-BE49-F238E27FC236}">
                <a16:creationId xmlns:a16="http://schemas.microsoft.com/office/drawing/2014/main" xmlns="" id="{3847F897-F148-4C5E-ABFF-9A728D290EF6}"/>
              </a:ext>
            </a:extLst>
          </p:cNvPr>
          <p:cNvSpPr>
            <a:spLocks noGrp="1"/>
          </p:cNvSpPr>
          <p:nvPr>
            <p:ph type="sldNum" sz="quarter" idx="12"/>
          </p:nvPr>
        </p:nvSpPr>
        <p:spPr/>
        <p:txBody>
          <a:bodyPr/>
          <a:lstStyle/>
          <a:p>
            <a:fld id="{1F742ADB-DB38-4781-BDEB-F2F4CD3551B3}" type="slidenum">
              <a:rPr lang="en-IN" smtClean="0"/>
              <a:t>74</a:t>
            </a:fld>
            <a:endParaRPr lang="en-IN"/>
          </a:p>
        </p:txBody>
      </p:sp>
      <p:pic>
        <p:nvPicPr>
          <p:cNvPr id="4" name="Picture 6">
            <a:extLst>
              <a:ext uri="{FF2B5EF4-FFF2-40B4-BE49-F238E27FC236}">
                <a16:creationId xmlns:a16="http://schemas.microsoft.com/office/drawing/2014/main" xmlns="" id="{1DB18406-D5F8-4049-A319-E54E1CC5E0D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8558" y="1444458"/>
            <a:ext cx="5526881" cy="3017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a:extLst>
              <a:ext uri="{FF2B5EF4-FFF2-40B4-BE49-F238E27FC236}">
                <a16:creationId xmlns:a16="http://schemas.microsoft.com/office/drawing/2014/main" xmlns="" id="{405416DF-02E0-43EE-B565-F96F1F0A08D1}"/>
              </a:ext>
            </a:extLst>
          </p:cNvPr>
          <p:cNvSpPr txBox="1"/>
          <p:nvPr/>
        </p:nvSpPr>
        <p:spPr>
          <a:xfrm>
            <a:off x="2141622" y="4461978"/>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Tree>
    <p:extLst>
      <p:ext uri="{BB962C8B-B14F-4D97-AF65-F5344CB8AC3E}">
        <p14:creationId xmlns:p14="http://schemas.microsoft.com/office/powerpoint/2010/main" val="52807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2C8904-E4D1-4B44-BB37-CE4572364D3C}"/>
              </a:ext>
            </a:extLst>
          </p:cNvPr>
          <p:cNvSpPr>
            <a:spLocks noGrp="1"/>
          </p:cNvSpPr>
          <p:nvPr>
            <p:ph type="title"/>
          </p:nvPr>
        </p:nvSpPr>
        <p:spPr>
          <a:xfrm>
            <a:off x="914400" y="174207"/>
            <a:ext cx="7315200" cy="865573"/>
          </a:xfrm>
        </p:spPr>
        <p:txBody>
          <a:bodyPr/>
          <a:lstStyle/>
          <a:p>
            <a:r>
              <a:rPr lang="en-IN" dirty="0"/>
              <a:t>An exchange using the OSI model</a:t>
            </a:r>
          </a:p>
        </p:txBody>
      </p:sp>
      <p:sp>
        <p:nvSpPr>
          <p:cNvPr id="10" name="Slide Number Placeholder 9">
            <a:extLst>
              <a:ext uri="{FF2B5EF4-FFF2-40B4-BE49-F238E27FC236}">
                <a16:creationId xmlns:a16="http://schemas.microsoft.com/office/drawing/2014/main" xmlns="" id="{B4E9CFCC-2C00-4FB8-AE57-6FE1EA1BC410}"/>
              </a:ext>
            </a:extLst>
          </p:cNvPr>
          <p:cNvSpPr>
            <a:spLocks noGrp="1"/>
          </p:cNvSpPr>
          <p:nvPr>
            <p:ph type="sldNum" sz="quarter" idx="12"/>
          </p:nvPr>
        </p:nvSpPr>
        <p:spPr/>
        <p:txBody>
          <a:bodyPr/>
          <a:lstStyle/>
          <a:p>
            <a:fld id="{1F742ADB-DB38-4781-BDEB-F2F4CD3551B3}" type="slidenum">
              <a:rPr lang="en-IN" smtClean="0"/>
              <a:t>75</a:t>
            </a:fld>
            <a:endParaRPr lang="en-IN"/>
          </a:p>
        </p:txBody>
      </p:sp>
      <p:pic>
        <p:nvPicPr>
          <p:cNvPr id="4" name="Picture 6">
            <a:extLst>
              <a:ext uri="{FF2B5EF4-FFF2-40B4-BE49-F238E27FC236}">
                <a16:creationId xmlns:a16="http://schemas.microsoft.com/office/drawing/2014/main" xmlns="" id="{3AF29CE0-A9D0-4D2C-AFCC-5B1D849062A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6861" y="1254150"/>
            <a:ext cx="6710279" cy="3213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a:extLst>
              <a:ext uri="{FF2B5EF4-FFF2-40B4-BE49-F238E27FC236}">
                <a16:creationId xmlns:a16="http://schemas.microsoft.com/office/drawing/2014/main" xmlns="" id="{01732A63-8288-48CD-9A24-46573319D8EA}"/>
              </a:ext>
            </a:extLst>
          </p:cNvPr>
          <p:cNvSpPr txBox="1"/>
          <p:nvPr/>
        </p:nvSpPr>
        <p:spPr>
          <a:xfrm>
            <a:off x="2141622" y="4486041"/>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Tree>
    <p:extLst>
      <p:ext uri="{BB962C8B-B14F-4D97-AF65-F5344CB8AC3E}">
        <p14:creationId xmlns:p14="http://schemas.microsoft.com/office/powerpoint/2010/main" val="424265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2C8904-E4D1-4B44-BB37-CE4572364D3C}"/>
              </a:ext>
            </a:extLst>
          </p:cNvPr>
          <p:cNvSpPr>
            <a:spLocks noGrp="1"/>
          </p:cNvSpPr>
          <p:nvPr>
            <p:ph type="title"/>
          </p:nvPr>
        </p:nvSpPr>
        <p:spPr>
          <a:xfrm>
            <a:off x="914400" y="139088"/>
            <a:ext cx="7315200" cy="865573"/>
          </a:xfrm>
        </p:spPr>
        <p:txBody>
          <a:bodyPr/>
          <a:lstStyle/>
          <a:p>
            <a:r>
              <a:rPr lang="en-IN" dirty="0"/>
              <a:t>Physical layer</a:t>
            </a:r>
          </a:p>
        </p:txBody>
      </p:sp>
      <p:sp>
        <p:nvSpPr>
          <p:cNvPr id="10" name="Slide Number Placeholder 9">
            <a:extLst>
              <a:ext uri="{FF2B5EF4-FFF2-40B4-BE49-F238E27FC236}">
                <a16:creationId xmlns:a16="http://schemas.microsoft.com/office/drawing/2014/main" xmlns="" id="{B066B70C-089C-408D-970E-0BEA7DD65BAC}"/>
              </a:ext>
            </a:extLst>
          </p:cNvPr>
          <p:cNvSpPr>
            <a:spLocks noGrp="1"/>
          </p:cNvSpPr>
          <p:nvPr>
            <p:ph type="sldNum" sz="quarter" idx="12"/>
          </p:nvPr>
        </p:nvSpPr>
        <p:spPr/>
        <p:txBody>
          <a:bodyPr/>
          <a:lstStyle/>
          <a:p>
            <a:fld id="{1F742ADB-DB38-4781-BDEB-F2F4CD3551B3}" type="slidenum">
              <a:rPr lang="en-IN" smtClean="0"/>
              <a:t>76</a:t>
            </a:fld>
            <a:endParaRPr lang="en-IN"/>
          </a:p>
        </p:txBody>
      </p:sp>
      <p:pic>
        <p:nvPicPr>
          <p:cNvPr id="4" name="Picture 6">
            <a:extLst>
              <a:ext uri="{FF2B5EF4-FFF2-40B4-BE49-F238E27FC236}">
                <a16:creationId xmlns:a16="http://schemas.microsoft.com/office/drawing/2014/main" xmlns="" id="{FC2DFC05-FB95-4849-8D7E-3FB018E4A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621" y="1047234"/>
            <a:ext cx="6672179" cy="3372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a:extLst>
              <a:ext uri="{FF2B5EF4-FFF2-40B4-BE49-F238E27FC236}">
                <a16:creationId xmlns:a16="http://schemas.microsoft.com/office/drawing/2014/main" xmlns="" id="{91CFC151-D056-4584-AC55-5A847AEA7DB9}"/>
              </a:ext>
            </a:extLst>
          </p:cNvPr>
          <p:cNvSpPr txBox="1"/>
          <p:nvPr/>
        </p:nvSpPr>
        <p:spPr>
          <a:xfrm>
            <a:off x="2141622" y="4461978"/>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
        <p:nvSpPr>
          <p:cNvPr id="12" name="Rectangle 11">
            <a:extLst>
              <a:ext uri="{FF2B5EF4-FFF2-40B4-BE49-F238E27FC236}">
                <a16:creationId xmlns:a16="http://schemas.microsoft.com/office/drawing/2014/main" xmlns="" id="{49B1E270-2F22-4607-AC90-1E32A3761F32}"/>
              </a:ext>
            </a:extLst>
          </p:cNvPr>
          <p:cNvSpPr>
            <a:spLocks noChangeArrowheads="1"/>
          </p:cNvSpPr>
          <p:nvPr/>
        </p:nvSpPr>
        <p:spPr bwMode="auto">
          <a:xfrm>
            <a:off x="490290" y="1429130"/>
            <a:ext cx="1562432" cy="2285241"/>
          </a:xfrm>
          <a:prstGeom prst="rect">
            <a:avLst/>
          </a:prstGeom>
          <a:noFill/>
          <a:ln>
            <a:noFill/>
          </a:ln>
          <a:effectLst/>
          <a:extLst/>
        </p:spPr>
        <p:txBody>
          <a:bodyPr wrap="square" lIns="68580" tIns="34290" rIns="68580" bIns="3429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dirty="0">
                <a:latin typeface="+mj-lt"/>
              </a:rPr>
              <a:t>The physical layer is responsible for movements of</a:t>
            </a:r>
          </a:p>
          <a:p>
            <a:pPr algn="ctr">
              <a:spcBef>
                <a:spcPct val="0"/>
              </a:spcBef>
              <a:buFontTx/>
              <a:buNone/>
            </a:pPr>
            <a:r>
              <a:rPr lang="en-US" altLang="en-US" sz="1800" dirty="0">
                <a:latin typeface="+mj-lt"/>
              </a:rPr>
              <a:t>individual bits from one hop (node) to the next</a:t>
            </a:r>
          </a:p>
        </p:txBody>
      </p:sp>
    </p:spTree>
    <p:extLst>
      <p:ext uri="{BB962C8B-B14F-4D97-AF65-F5344CB8AC3E}">
        <p14:creationId xmlns:p14="http://schemas.microsoft.com/office/powerpoint/2010/main" val="92652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2C8904-E4D1-4B44-BB37-CE4572364D3C}"/>
              </a:ext>
            </a:extLst>
          </p:cNvPr>
          <p:cNvSpPr>
            <a:spLocks noGrp="1"/>
          </p:cNvSpPr>
          <p:nvPr>
            <p:ph type="title"/>
          </p:nvPr>
        </p:nvSpPr>
        <p:spPr>
          <a:xfrm>
            <a:off x="914400" y="138999"/>
            <a:ext cx="7315200" cy="865573"/>
          </a:xfrm>
        </p:spPr>
        <p:txBody>
          <a:bodyPr/>
          <a:lstStyle/>
          <a:p>
            <a:r>
              <a:rPr lang="en-IN" dirty="0"/>
              <a:t>Data link layer (Cont....)</a:t>
            </a:r>
          </a:p>
        </p:txBody>
      </p:sp>
      <p:sp>
        <p:nvSpPr>
          <p:cNvPr id="10" name="Slide Number Placeholder 9">
            <a:extLst>
              <a:ext uri="{FF2B5EF4-FFF2-40B4-BE49-F238E27FC236}">
                <a16:creationId xmlns:a16="http://schemas.microsoft.com/office/drawing/2014/main" xmlns="" id="{CF8F2FA3-AF5B-45CF-A389-852EF9AC4D63}"/>
              </a:ext>
            </a:extLst>
          </p:cNvPr>
          <p:cNvSpPr>
            <a:spLocks noGrp="1"/>
          </p:cNvSpPr>
          <p:nvPr>
            <p:ph type="sldNum" sz="quarter" idx="12"/>
          </p:nvPr>
        </p:nvSpPr>
        <p:spPr/>
        <p:txBody>
          <a:bodyPr/>
          <a:lstStyle/>
          <a:p>
            <a:fld id="{1F742ADB-DB38-4781-BDEB-F2F4CD3551B3}" type="slidenum">
              <a:rPr lang="en-IN" smtClean="0"/>
              <a:t>77</a:t>
            </a:fld>
            <a:endParaRPr lang="en-IN"/>
          </a:p>
        </p:txBody>
      </p:sp>
      <p:pic>
        <p:nvPicPr>
          <p:cNvPr id="4" name="Picture 6">
            <a:extLst>
              <a:ext uri="{FF2B5EF4-FFF2-40B4-BE49-F238E27FC236}">
                <a16:creationId xmlns:a16="http://schemas.microsoft.com/office/drawing/2014/main" xmlns="" id="{0FD21B45-FA2B-4D21-9BA2-E228CBACA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6800" y="1190440"/>
            <a:ext cx="6477702" cy="2981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a:extLst>
              <a:ext uri="{FF2B5EF4-FFF2-40B4-BE49-F238E27FC236}">
                <a16:creationId xmlns:a16="http://schemas.microsoft.com/office/drawing/2014/main" xmlns="" id="{F065ABE3-22A8-4014-87AD-FBEDF6F85A96}"/>
              </a:ext>
            </a:extLst>
          </p:cNvPr>
          <p:cNvSpPr txBox="1"/>
          <p:nvPr/>
        </p:nvSpPr>
        <p:spPr>
          <a:xfrm>
            <a:off x="2141622" y="4461978"/>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
        <p:nvSpPr>
          <p:cNvPr id="12" name="Rectangle 11">
            <a:extLst>
              <a:ext uri="{FF2B5EF4-FFF2-40B4-BE49-F238E27FC236}">
                <a16:creationId xmlns:a16="http://schemas.microsoft.com/office/drawing/2014/main" xmlns="" id="{BC290A92-C794-48F1-9B30-E74BFA58EC6B}"/>
              </a:ext>
            </a:extLst>
          </p:cNvPr>
          <p:cNvSpPr>
            <a:spLocks noChangeArrowheads="1"/>
          </p:cNvSpPr>
          <p:nvPr/>
        </p:nvSpPr>
        <p:spPr bwMode="auto">
          <a:xfrm>
            <a:off x="489737" y="1567629"/>
            <a:ext cx="1651884" cy="2008242"/>
          </a:xfrm>
          <a:prstGeom prst="rect">
            <a:avLst/>
          </a:prstGeom>
          <a:noFill/>
          <a:ln>
            <a:noFill/>
          </a:ln>
          <a:effectLst/>
          <a:extLst/>
        </p:spPr>
        <p:txBody>
          <a:bodyPr wrap="square" lIns="68580" tIns="34290" rIns="68580" bIns="3429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dirty="0">
                <a:latin typeface="+mj-lt"/>
              </a:rPr>
              <a:t>The data link layer is responsible for moving </a:t>
            </a:r>
            <a:br>
              <a:rPr lang="en-US" altLang="en-US" sz="1800" dirty="0">
                <a:latin typeface="+mj-lt"/>
              </a:rPr>
            </a:br>
            <a:r>
              <a:rPr lang="en-US" altLang="en-US" sz="1800" dirty="0">
                <a:latin typeface="+mj-lt"/>
              </a:rPr>
              <a:t>frames from one hop (node) to the next.</a:t>
            </a:r>
          </a:p>
        </p:txBody>
      </p:sp>
    </p:spTree>
    <p:extLst>
      <p:ext uri="{BB962C8B-B14F-4D97-AF65-F5344CB8AC3E}">
        <p14:creationId xmlns:p14="http://schemas.microsoft.com/office/powerpoint/2010/main" val="185173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2C8904-E4D1-4B44-BB37-CE4572364D3C}"/>
              </a:ext>
            </a:extLst>
          </p:cNvPr>
          <p:cNvSpPr>
            <a:spLocks noGrp="1"/>
          </p:cNvSpPr>
          <p:nvPr>
            <p:ph type="title"/>
          </p:nvPr>
        </p:nvSpPr>
        <p:spPr>
          <a:xfrm>
            <a:off x="914400" y="136030"/>
            <a:ext cx="7315200" cy="865573"/>
          </a:xfrm>
        </p:spPr>
        <p:txBody>
          <a:bodyPr/>
          <a:lstStyle/>
          <a:p>
            <a:r>
              <a:rPr lang="en-IN" dirty="0"/>
              <a:t>Hop-to-hop delivery</a:t>
            </a:r>
          </a:p>
        </p:txBody>
      </p:sp>
      <p:sp>
        <p:nvSpPr>
          <p:cNvPr id="10" name="Slide Number Placeholder 9">
            <a:extLst>
              <a:ext uri="{FF2B5EF4-FFF2-40B4-BE49-F238E27FC236}">
                <a16:creationId xmlns:a16="http://schemas.microsoft.com/office/drawing/2014/main" xmlns="" id="{92E70C50-E88D-4BD0-A27C-8C847FB5C2EE}"/>
              </a:ext>
            </a:extLst>
          </p:cNvPr>
          <p:cNvSpPr>
            <a:spLocks noGrp="1"/>
          </p:cNvSpPr>
          <p:nvPr>
            <p:ph type="sldNum" sz="quarter" idx="12"/>
          </p:nvPr>
        </p:nvSpPr>
        <p:spPr/>
        <p:txBody>
          <a:bodyPr/>
          <a:lstStyle/>
          <a:p>
            <a:fld id="{1F742ADB-DB38-4781-BDEB-F2F4CD3551B3}" type="slidenum">
              <a:rPr lang="en-IN" smtClean="0"/>
              <a:t>78</a:t>
            </a:fld>
            <a:endParaRPr lang="en-IN"/>
          </a:p>
        </p:txBody>
      </p:sp>
      <p:pic>
        <p:nvPicPr>
          <p:cNvPr id="4" name="Picture 6">
            <a:extLst>
              <a:ext uri="{FF2B5EF4-FFF2-40B4-BE49-F238E27FC236}">
                <a16:creationId xmlns:a16="http://schemas.microsoft.com/office/drawing/2014/main" xmlns="" id="{7A69C428-2676-4EA7-AA76-F6D1DBB635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601" y="1042330"/>
            <a:ext cx="6108700" cy="3359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a:extLst>
              <a:ext uri="{FF2B5EF4-FFF2-40B4-BE49-F238E27FC236}">
                <a16:creationId xmlns:a16="http://schemas.microsoft.com/office/drawing/2014/main" xmlns="" id="{D70AACC9-BAEF-4C2D-9BF0-AF8F40A13524}"/>
              </a:ext>
            </a:extLst>
          </p:cNvPr>
          <p:cNvSpPr txBox="1"/>
          <p:nvPr/>
        </p:nvSpPr>
        <p:spPr>
          <a:xfrm>
            <a:off x="2141622" y="4449947"/>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Tree>
    <p:extLst>
      <p:ext uri="{BB962C8B-B14F-4D97-AF65-F5344CB8AC3E}">
        <p14:creationId xmlns:p14="http://schemas.microsoft.com/office/powerpoint/2010/main" val="390571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2C8904-E4D1-4B44-BB37-CE4572364D3C}"/>
              </a:ext>
            </a:extLst>
          </p:cNvPr>
          <p:cNvSpPr>
            <a:spLocks noGrp="1"/>
          </p:cNvSpPr>
          <p:nvPr>
            <p:ph type="title"/>
          </p:nvPr>
        </p:nvSpPr>
        <p:spPr>
          <a:xfrm>
            <a:off x="822960" y="127663"/>
            <a:ext cx="7315200" cy="865573"/>
          </a:xfrm>
        </p:spPr>
        <p:txBody>
          <a:bodyPr/>
          <a:lstStyle/>
          <a:p>
            <a:r>
              <a:rPr lang="en-IN" dirty="0"/>
              <a:t>Network layer</a:t>
            </a:r>
          </a:p>
        </p:txBody>
      </p:sp>
      <p:pic>
        <p:nvPicPr>
          <p:cNvPr id="4" name="Picture 6">
            <a:extLst>
              <a:ext uri="{FF2B5EF4-FFF2-40B4-BE49-F238E27FC236}">
                <a16:creationId xmlns:a16="http://schemas.microsoft.com/office/drawing/2014/main" xmlns="" id="{64CB8158-E54C-47E2-BE09-FBD3112BAE2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09741" y="1187304"/>
            <a:ext cx="6621809" cy="3021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8">
            <a:extLst>
              <a:ext uri="{FF2B5EF4-FFF2-40B4-BE49-F238E27FC236}">
                <a16:creationId xmlns:a16="http://schemas.microsoft.com/office/drawing/2014/main" xmlns="" id="{FC0CFA50-8671-451A-8249-3DFE9992082B}"/>
              </a:ext>
            </a:extLst>
          </p:cNvPr>
          <p:cNvSpPr>
            <a:spLocks noGrp="1"/>
          </p:cNvSpPr>
          <p:nvPr>
            <p:ph type="sldNum" sz="quarter" idx="12"/>
          </p:nvPr>
        </p:nvSpPr>
        <p:spPr/>
        <p:txBody>
          <a:bodyPr/>
          <a:lstStyle/>
          <a:p>
            <a:fld id="{1F742ADB-DB38-4781-BDEB-F2F4CD3551B3}" type="slidenum">
              <a:rPr lang="en-IN" smtClean="0"/>
              <a:t>79</a:t>
            </a:fld>
            <a:endParaRPr lang="en-IN"/>
          </a:p>
        </p:txBody>
      </p:sp>
      <p:sp>
        <p:nvSpPr>
          <p:cNvPr id="10" name="TextBox 9">
            <a:extLst>
              <a:ext uri="{FF2B5EF4-FFF2-40B4-BE49-F238E27FC236}">
                <a16:creationId xmlns:a16="http://schemas.microsoft.com/office/drawing/2014/main" xmlns="" id="{E0DF25A6-3A4D-40CF-BAE6-7710FBD0DB80}"/>
              </a:ext>
            </a:extLst>
          </p:cNvPr>
          <p:cNvSpPr txBox="1"/>
          <p:nvPr/>
        </p:nvSpPr>
        <p:spPr>
          <a:xfrm>
            <a:off x="2141622" y="4449947"/>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
        <p:nvSpPr>
          <p:cNvPr id="11" name="Rectangle 11">
            <a:extLst>
              <a:ext uri="{FF2B5EF4-FFF2-40B4-BE49-F238E27FC236}">
                <a16:creationId xmlns:a16="http://schemas.microsoft.com/office/drawing/2014/main" xmlns="" id="{6E7FC3AB-ACFC-4AD5-A4F8-EE53101308CE}"/>
              </a:ext>
            </a:extLst>
          </p:cNvPr>
          <p:cNvSpPr>
            <a:spLocks noChangeArrowheads="1"/>
          </p:cNvSpPr>
          <p:nvPr/>
        </p:nvSpPr>
        <p:spPr bwMode="auto">
          <a:xfrm>
            <a:off x="822960" y="1139640"/>
            <a:ext cx="1386781" cy="3116238"/>
          </a:xfrm>
          <a:prstGeom prst="rect">
            <a:avLst/>
          </a:prstGeom>
          <a:noFill/>
          <a:ln>
            <a:noFill/>
          </a:ln>
          <a:effectLst/>
          <a:extLst/>
        </p:spPr>
        <p:txBody>
          <a:bodyPr wrap="square" lIns="68580" tIns="34290" rIns="68580" bIns="3429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dirty="0">
                <a:latin typeface="+mj-lt"/>
              </a:rPr>
              <a:t>The network layer is responsible for the </a:t>
            </a:r>
            <a:br>
              <a:rPr lang="en-US" altLang="en-US" sz="1800" dirty="0">
                <a:latin typeface="+mj-lt"/>
              </a:rPr>
            </a:br>
            <a:r>
              <a:rPr lang="en-US" altLang="en-US" sz="1800" dirty="0">
                <a:latin typeface="+mj-lt"/>
              </a:rPr>
              <a:t>delivery of individual packets from </a:t>
            </a:r>
          </a:p>
          <a:p>
            <a:pPr algn="ctr">
              <a:spcBef>
                <a:spcPct val="0"/>
              </a:spcBef>
              <a:buFontTx/>
              <a:buNone/>
            </a:pPr>
            <a:r>
              <a:rPr lang="en-US" altLang="en-US" sz="1800" dirty="0">
                <a:latin typeface="+mj-lt"/>
              </a:rPr>
              <a:t>the source host to the destination host.</a:t>
            </a:r>
          </a:p>
        </p:txBody>
      </p:sp>
    </p:spTree>
    <p:extLst>
      <p:ext uri="{BB962C8B-B14F-4D97-AF65-F5344CB8AC3E}">
        <p14:creationId xmlns:p14="http://schemas.microsoft.com/office/powerpoint/2010/main" val="271085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6050" y="357172"/>
            <a:ext cx="3786214" cy="914399"/>
          </a:xfrm>
        </p:spPr>
        <p:txBody>
          <a:bodyPr>
            <a:normAutofit/>
          </a:bodyPr>
          <a:lstStyle/>
          <a:p>
            <a:pPr algn="ctr"/>
            <a:r>
              <a:rPr lang="en-IN" dirty="0" smtClean="0"/>
              <a:t> Networks</a:t>
            </a:r>
            <a:endParaRPr lang="en-IN" dirty="0"/>
          </a:p>
        </p:txBody>
      </p:sp>
      <p:sp>
        <p:nvSpPr>
          <p:cNvPr id="3" name="Content Placeholder 2"/>
          <p:cNvSpPr>
            <a:spLocks noGrp="1"/>
          </p:cNvSpPr>
          <p:nvPr>
            <p:ph idx="1"/>
          </p:nvPr>
        </p:nvSpPr>
        <p:spPr>
          <a:xfrm>
            <a:off x="357158" y="1285866"/>
            <a:ext cx="3900486" cy="3680222"/>
          </a:xfrm>
        </p:spPr>
        <p:txBody>
          <a:bodyPr/>
          <a:lstStyle/>
          <a:p>
            <a:pPr algn="just"/>
            <a:r>
              <a:rPr lang="en-US" dirty="0" smtClean="0">
                <a:latin typeface="+mj-lt"/>
              </a:rPr>
              <a:t>set of devices connected by communication </a:t>
            </a:r>
            <a:r>
              <a:rPr lang="en-US" dirty="0" smtClean="0">
                <a:solidFill>
                  <a:schemeClr val="hlink"/>
                </a:solidFill>
                <a:latin typeface="+mj-lt"/>
              </a:rPr>
              <a:t>links</a:t>
            </a:r>
            <a:r>
              <a:rPr lang="en-US" dirty="0" smtClean="0">
                <a:latin typeface="+mj-lt"/>
              </a:rPr>
              <a:t>. </a:t>
            </a:r>
          </a:p>
          <a:p>
            <a:pPr algn="just"/>
            <a:r>
              <a:rPr lang="en-US" dirty="0" smtClean="0">
                <a:latin typeface="+mj-lt"/>
              </a:rPr>
              <a:t> computer, printer, or any other device capable of sending and/or receiving data generated by other nodes on the network.</a:t>
            </a:r>
          </a:p>
          <a:p>
            <a:pPr algn="just">
              <a:buNone/>
            </a:pPr>
            <a:r>
              <a:rPr lang="en-IN" sz="2800" dirty="0" smtClean="0">
                <a:solidFill>
                  <a:srgbClr val="FF8600"/>
                </a:solidFill>
                <a:ea typeface="+mj-ea"/>
                <a:cs typeface="+mj-cs"/>
              </a:rPr>
              <a:t>Network Criteria</a:t>
            </a:r>
          </a:p>
          <a:p>
            <a:pPr lvl="0" algn="just">
              <a:buClr>
                <a:srgbClr val="FF8600"/>
              </a:buClr>
            </a:pPr>
            <a:r>
              <a:rPr lang="en-US" dirty="0" smtClean="0">
                <a:solidFill>
                  <a:prstClr val="white"/>
                </a:solidFill>
              </a:rPr>
              <a:t>Performance</a:t>
            </a:r>
          </a:p>
          <a:p>
            <a:pPr lvl="0" algn="just">
              <a:buClr>
                <a:srgbClr val="FF8600"/>
              </a:buClr>
            </a:pPr>
            <a:r>
              <a:rPr lang="en-IN" dirty="0" smtClean="0">
                <a:solidFill>
                  <a:prstClr val="white"/>
                </a:solidFill>
              </a:rPr>
              <a:t>Reliability</a:t>
            </a:r>
          </a:p>
          <a:p>
            <a:pPr lvl="0" algn="just">
              <a:buClr>
                <a:srgbClr val="FF8600"/>
              </a:buClr>
            </a:pPr>
            <a:r>
              <a:rPr lang="en-IN" dirty="0" smtClean="0">
                <a:solidFill>
                  <a:prstClr val="white"/>
                </a:solidFill>
              </a:rPr>
              <a:t>Security</a:t>
            </a:r>
            <a:endParaRPr lang="en-US" dirty="0" smtClean="0">
              <a:solidFill>
                <a:prstClr val="white"/>
              </a:solidFill>
            </a:endParaRPr>
          </a:p>
          <a:p>
            <a:pPr algn="just">
              <a:buNone/>
            </a:pPr>
            <a:endParaRPr lang="en-US" sz="1400" dirty="0">
              <a:latin typeface="+mj-lt"/>
            </a:endParaRPr>
          </a:p>
        </p:txBody>
      </p:sp>
      <p:sp>
        <p:nvSpPr>
          <p:cNvPr id="5" name="Footer Placeholder 4"/>
          <p:cNvSpPr>
            <a:spLocks noGrp="1"/>
          </p:cNvSpPr>
          <p:nvPr>
            <p:ph type="ftr" sz="quarter" idx="11"/>
          </p:nvPr>
        </p:nvSpPr>
        <p:spPr/>
        <p:txBody>
          <a:bodyPr/>
          <a:lstStyle/>
          <a:p>
            <a:r>
              <a:rPr lang="en-US" smtClean="0"/>
              <a:t>Dr.S.L.Jayalakshmi,VIT,Chennai</a:t>
            </a:r>
            <a:endParaRPr lang="en-US" dirty="0"/>
          </a:p>
        </p:txBody>
      </p:sp>
      <p:pic>
        <p:nvPicPr>
          <p:cNvPr id="1026" name="Picture 2" descr="C:\Users\Dell\Desktop\network image.jpg"/>
          <p:cNvPicPr>
            <a:picLocks noChangeAspect="1" noChangeArrowheads="1"/>
          </p:cNvPicPr>
          <p:nvPr/>
        </p:nvPicPr>
        <p:blipFill>
          <a:blip r:embed="rId3"/>
          <a:srcRect/>
          <a:stretch>
            <a:fillRect/>
          </a:stretch>
        </p:blipFill>
        <p:spPr bwMode="auto">
          <a:xfrm>
            <a:off x="4714876" y="1357304"/>
            <a:ext cx="4071966" cy="3143272"/>
          </a:xfrm>
          <a:prstGeom prst="rect">
            <a:avLst/>
          </a:prstGeom>
          <a:noFill/>
        </p:spPr>
      </p:pic>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6357055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2C8904-E4D1-4B44-BB37-CE4572364D3C}"/>
              </a:ext>
            </a:extLst>
          </p:cNvPr>
          <p:cNvSpPr>
            <a:spLocks noGrp="1"/>
          </p:cNvSpPr>
          <p:nvPr>
            <p:ph type="title"/>
          </p:nvPr>
        </p:nvSpPr>
        <p:spPr>
          <a:xfrm>
            <a:off x="914400" y="136030"/>
            <a:ext cx="7315200" cy="865573"/>
          </a:xfrm>
        </p:spPr>
        <p:txBody>
          <a:bodyPr/>
          <a:lstStyle/>
          <a:p>
            <a:r>
              <a:rPr lang="en-IN" dirty="0"/>
              <a:t>Source to destination delivery</a:t>
            </a:r>
          </a:p>
        </p:txBody>
      </p:sp>
      <p:sp>
        <p:nvSpPr>
          <p:cNvPr id="10" name="Slide Number Placeholder 9">
            <a:extLst>
              <a:ext uri="{FF2B5EF4-FFF2-40B4-BE49-F238E27FC236}">
                <a16:creationId xmlns:a16="http://schemas.microsoft.com/office/drawing/2014/main" xmlns="" id="{AFD842D3-9986-4FAE-81D2-A6EE74A56EB8}"/>
              </a:ext>
            </a:extLst>
          </p:cNvPr>
          <p:cNvSpPr>
            <a:spLocks noGrp="1"/>
          </p:cNvSpPr>
          <p:nvPr>
            <p:ph type="sldNum" sz="quarter" idx="12"/>
          </p:nvPr>
        </p:nvSpPr>
        <p:spPr/>
        <p:txBody>
          <a:bodyPr/>
          <a:lstStyle/>
          <a:p>
            <a:fld id="{1F742ADB-DB38-4781-BDEB-F2F4CD3551B3}" type="slidenum">
              <a:rPr lang="en-IN" smtClean="0"/>
              <a:t>80</a:t>
            </a:fld>
            <a:endParaRPr lang="en-IN"/>
          </a:p>
        </p:txBody>
      </p:sp>
      <p:pic>
        <p:nvPicPr>
          <p:cNvPr id="4" name="Picture 6">
            <a:extLst>
              <a:ext uri="{FF2B5EF4-FFF2-40B4-BE49-F238E27FC236}">
                <a16:creationId xmlns:a16="http://schemas.microsoft.com/office/drawing/2014/main" xmlns="" id="{2113E40E-265F-4BC1-962B-699D47E0DD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100" y="1020718"/>
            <a:ext cx="5438273" cy="3489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a:extLst>
              <a:ext uri="{FF2B5EF4-FFF2-40B4-BE49-F238E27FC236}">
                <a16:creationId xmlns:a16="http://schemas.microsoft.com/office/drawing/2014/main" xmlns="" id="{DB018397-6B1E-414F-B17F-9025FCD18A2D}"/>
              </a:ext>
            </a:extLst>
          </p:cNvPr>
          <p:cNvSpPr txBox="1"/>
          <p:nvPr/>
        </p:nvSpPr>
        <p:spPr>
          <a:xfrm>
            <a:off x="2141622" y="4510104"/>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Tree>
    <p:extLst>
      <p:ext uri="{BB962C8B-B14F-4D97-AF65-F5344CB8AC3E}">
        <p14:creationId xmlns:p14="http://schemas.microsoft.com/office/powerpoint/2010/main" val="345786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2C8904-E4D1-4B44-BB37-CE4572364D3C}"/>
              </a:ext>
            </a:extLst>
          </p:cNvPr>
          <p:cNvSpPr>
            <a:spLocks noGrp="1"/>
          </p:cNvSpPr>
          <p:nvPr>
            <p:ph type="title"/>
          </p:nvPr>
        </p:nvSpPr>
        <p:spPr>
          <a:xfrm>
            <a:off x="914400" y="136030"/>
            <a:ext cx="7315200" cy="865573"/>
          </a:xfrm>
        </p:spPr>
        <p:txBody>
          <a:bodyPr/>
          <a:lstStyle/>
          <a:p>
            <a:r>
              <a:rPr lang="en-IN" dirty="0"/>
              <a:t>Transport layer</a:t>
            </a:r>
          </a:p>
        </p:txBody>
      </p:sp>
      <p:sp>
        <p:nvSpPr>
          <p:cNvPr id="10" name="Slide Number Placeholder 9">
            <a:extLst>
              <a:ext uri="{FF2B5EF4-FFF2-40B4-BE49-F238E27FC236}">
                <a16:creationId xmlns:a16="http://schemas.microsoft.com/office/drawing/2014/main" xmlns="" id="{446F56D2-8E38-4E35-9A1D-9B16A5D21EB1}"/>
              </a:ext>
            </a:extLst>
          </p:cNvPr>
          <p:cNvSpPr>
            <a:spLocks noGrp="1"/>
          </p:cNvSpPr>
          <p:nvPr>
            <p:ph type="sldNum" sz="quarter" idx="12"/>
          </p:nvPr>
        </p:nvSpPr>
        <p:spPr/>
        <p:txBody>
          <a:bodyPr/>
          <a:lstStyle/>
          <a:p>
            <a:fld id="{1F742ADB-DB38-4781-BDEB-F2F4CD3551B3}" type="slidenum">
              <a:rPr lang="en-IN" smtClean="0"/>
              <a:t>81</a:t>
            </a:fld>
            <a:endParaRPr lang="en-IN"/>
          </a:p>
        </p:txBody>
      </p:sp>
      <p:pic>
        <p:nvPicPr>
          <p:cNvPr id="4" name="Picture 6">
            <a:extLst>
              <a:ext uri="{FF2B5EF4-FFF2-40B4-BE49-F238E27FC236}">
                <a16:creationId xmlns:a16="http://schemas.microsoft.com/office/drawing/2014/main" xmlns="" id="{10C5F931-3ECB-430A-8EBC-16EB19F5A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7193" y="1112221"/>
            <a:ext cx="6173408" cy="3103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a:extLst>
              <a:ext uri="{FF2B5EF4-FFF2-40B4-BE49-F238E27FC236}">
                <a16:creationId xmlns:a16="http://schemas.microsoft.com/office/drawing/2014/main" xmlns="" id="{89014862-76C5-49BB-845C-23EEA3DF0C2C}"/>
              </a:ext>
            </a:extLst>
          </p:cNvPr>
          <p:cNvSpPr txBox="1"/>
          <p:nvPr/>
        </p:nvSpPr>
        <p:spPr>
          <a:xfrm>
            <a:off x="2141622" y="4449947"/>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
        <p:nvSpPr>
          <p:cNvPr id="12" name="Rectangle 11">
            <a:extLst>
              <a:ext uri="{FF2B5EF4-FFF2-40B4-BE49-F238E27FC236}">
                <a16:creationId xmlns:a16="http://schemas.microsoft.com/office/drawing/2014/main" xmlns="" id="{99EE50E9-A4ED-4230-BD92-69B2D54FFCA0}"/>
              </a:ext>
            </a:extLst>
          </p:cNvPr>
          <p:cNvSpPr>
            <a:spLocks noChangeArrowheads="1"/>
          </p:cNvSpPr>
          <p:nvPr/>
        </p:nvSpPr>
        <p:spPr bwMode="auto">
          <a:xfrm>
            <a:off x="822961" y="1583154"/>
            <a:ext cx="1614233" cy="2285241"/>
          </a:xfrm>
          <a:prstGeom prst="rect">
            <a:avLst/>
          </a:prstGeom>
          <a:noFill/>
          <a:ln>
            <a:noFill/>
          </a:ln>
          <a:effectLst/>
          <a:extLst/>
        </p:spPr>
        <p:txBody>
          <a:bodyPr wrap="square" lIns="68580" tIns="34290" rIns="68580" bIns="3429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dirty="0">
                <a:latin typeface="+mj-lt"/>
              </a:rPr>
              <a:t>The transport layer is responsible for the delivery </a:t>
            </a:r>
            <a:br>
              <a:rPr lang="en-US" altLang="en-US" sz="1800" dirty="0">
                <a:latin typeface="+mj-lt"/>
              </a:rPr>
            </a:br>
            <a:r>
              <a:rPr lang="en-US" altLang="en-US" sz="1800" dirty="0">
                <a:latin typeface="+mj-lt"/>
              </a:rPr>
              <a:t>of a message from one process to another.</a:t>
            </a:r>
          </a:p>
        </p:txBody>
      </p:sp>
    </p:spTree>
    <p:extLst>
      <p:ext uri="{BB962C8B-B14F-4D97-AF65-F5344CB8AC3E}">
        <p14:creationId xmlns:p14="http://schemas.microsoft.com/office/powerpoint/2010/main" val="243716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2C8904-E4D1-4B44-BB37-CE4572364D3C}"/>
              </a:ext>
            </a:extLst>
          </p:cNvPr>
          <p:cNvSpPr>
            <a:spLocks noGrp="1"/>
          </p:cNvSpPr>
          <p:nvPr>
            <p:ph type="title"/>
          </p:nvPr>
        </p:nvSpPr>
        <p:spPr>
          <a:xfrm>
            <a:off x="783098" y="319740"/>
            <a:ext cx="7315200" cy="865573"/>
          </a:xfrm>
        </p:spPr>
        <p:txBody>
          <a:bodyPr>
            <a:normAutofit fontScale="90000"/>
          </a:bodyPr>
          <a:lstStyle/>
          <a:p>
            <a:r>
              <a:rPr lang="en-IN" dirty="0"/>
              <a:t>Reliable process-to-process delivery of a message</a:t>
            </a:r>
          </a:p>
        </p:txBody>
      </p:sp>
      <p:sp>
        <p:nvSpPr>
          <p:cNvPr id="10" name="Slide Number Placeholder 9">
            <a:extLst>
              <a:ext uri="{FF2B5EF4-FFF2-40B4-BE49-F238E27FC236}">
                <a16:creationId xmlns:a16="http://schemas.microsoft.com/office/drawing/2014/main" xmlns="" id="{39C77CF4-DB59-41AA-81AD-F84787A67131}"/>
              </a:ext>
            </a:extLst>
          </p:cNvPr>
          <p:cNvSpPr>
            <a:spLocks noGrp="1"/>
          </p:cNvSpPr>
          <p:nvPr>
            <p:ph type="sldNum" sz="quarter" idx="12"/>
          </p:nvPr>
        </p:nvSpPr>
        <p:spPr/>
        <p:txBody>
          <a:bodyPr/>
          <a:lstStyle/>
          <a:p>
            <a:fld id="{1F742ADB-DB38-4781-BDEB-F2F4CD3551B3}" type="slidenum">
              <a:rPr lang="en-IN" smtClean="0"/>
              <a:t>82</a:t>
            </a:fld>
            <a:endParaRPr lang="en-IN"/>
          </a:p>
        </p:txBody>
      </p:sp>
      <p:pic>
        <p:nvPicPr>
          <p:cNvPr id="4" name="Picture 6">
            <a:extLst>
              <a:ext uri="{FF2B5EF4-FFF2-40B4-BE49-F238E27FC236}">
                <a16:creationId xmlns:a16="http://schemas.microsoft.com/office/drawing/2014/main" xmlns="" id="{FD5A2788-32B4-482E-AF8A-8655E6BF2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186" y="1302612"/>
            <a:ext cx="7142702" cy="293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a:extLst>
              <a:ext uri="{FF2B5EF4-FFF2-40B4-BE49-F238E27FC236}">
                <a16:creationId xmlns:a16="http://schemas.microsoft.com/office/drawing/2014/main" xmlns="" id="{F229608F-75A0-4E2F-BDB2-17070356B334}"/>
              </a:ext>
            </a:extLst>
          </p:cNvPr>
          <p:cNvSpPr txBox="1"/>
          <p:nvPr/>
        </p:nvSpPr>
        <p:spPr>
          <a:xfrm>
            <a:off x="2141622" y="4449947"/>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Tree>
    <p:extLst>
      <p:ext uri="{BB962C8B-B14F-4D97-AF65-F5344CB8AC3E}">
        <p14:creationId xmlns:p14="http://schemas.microsoft.com/office/powerpoint/2010/main" val="92127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2C8904-E4D1-4B44-BB37-CE4572364D3C}"/>
              </a:ext>
            </a:extLst>
          </p:cNvPr>
          <p:cNvSpPr>
            <a:spLocks noGrp="1"/>
          </p:cNvSpPr>
          <p:nvPr>
            <p:ph type="title"/>
          </p:nvPr>
        </p:nvSpPr>
        <p:spPr>
          <a:xfrm>
            <a:off x="914400" y="192142"/>
            <a:ext cx="7315200" cy="865573"/>
          </a:xfrm>
        </p:spPr>
        <p:txBody>
          <a:bodyPr/>
          <a:lstStyle/>
          <a:p>
            <a:r>
              <a:rPr lang="en-IN" dirty="0"/>
              <a:t>Session layer </a:t>
            </a:r>
          </a:p>
        </p:txBody>
      </p:sp>
      <p:sp>
        <p:nvSpPr>
          <p:cNvPr id="10" name="Slide Number Placeholder 9">
            <a:extLst>
              <a:ext uri="{FF2B5EF4-FFF2-40B4-BE49-F238E27FC236}">
                <a16:creationId xmlns:a16="http://schemas.microsoft.com/office/drawing/2014/main" xmlns="" id="{16D5FE8C-7618-4D04-94A7-58040C253A40}"/>
              </a:ext>
            </a:extLst>
          </p:cNvPr>
          <p:cNvSpPr>
            <a:spLocks noGrp="1"/>
          </p:cNvSpPr>
          <p:nvPr>
            <p:ph type="sldNum" sz="quarter" idx="12"/>
          </p:nvPr>
        </p:nvSpPr>
        <p:spPr/>
        <p:txBody>
          <a:bodyPr/>
          <a:lstStyle/>
          <a:p>
            <a:fld id="{1F742ADB-DB38-4781-BDEB-F2F4CD3551B3}" type="slidenum">
              <a:rPr lang="en-IN" smtClean="0"/>
              <a:t>83</a:t>
            </a:fld>
            <a:endParaRPr lang="en-IN"/>
          </a:p>
        </p:txBody>
      </p:sp>
      <p:pic>
        <p:nvPicPr>
          <p:cNvPr id="5" name="Picture 6">
            <a:extLst>
              <a:ext uri="{FF2B5EF4-FFF2-40B4-BE49-F238E27FC236}">
                <a16:creationId xmlns:a16="http://schemas.microsoft.com/office/drawing/2014/main" xmlns="" id="{3B337766-6413-46BD-8635-028CAEFC8F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0732" y="1276971"/>
            <a:ext cx="6682759" cy="2980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a:extLst>
              <a:ext uri="{FF2B5EF4-FFF2-40B4-BE49-F238E27FC236}">
                <a16:creationId xmlns:a16="http://schemas.microsoft.com/office/drawing/2014/main" xmlns="" id="{411166E4-C976-406B-A0BE-3FC9F8693F39}"/>
              </a:ext>
            </a:extLst>
          </p:cNvPr>
          <p:cNvSpPr txBox="1"/>
          <p:nvPr/>
        </p:nvSpPr>
        <p:spPr>
          <a:xfrm>
            <a:off x="2141622" y="4449947"/>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
        <p:nvSpPr>
          <p:cNvPr id="4" name="Rectangle 3">
            <a:extLst>
              <a:ext uri="{FF2B5EF4-FFF2-40B4-BE49-F238E27FC236}">
                <a16:creationId xmlns:a16="http://schemas.microsoft.com/office/drawing/2014/main" xmlns="" id="{32BF01DD-BB1E-402F-B745-305E645E0E0F}"/>
              </a:ext>
            </a:extLst>
          </p:cNvPr>
          <p:cNvSpPr/>
          <p:nvPr/>
        </p:nvSpPr>
        <p:spPr>
          <a:xfrm>
            <a:off x="914401" y="1810003"/>
            <a:ext cx="1126331" cy="2839239"/>
          </a:xfrm>
          <a:prstGeom prst="rect">
            <a:avLst/>
          </a:prstGeom>
        </p:spPr>
        <p:txBody>
          <a:bodyPr wrap="square" lIns="68580" tIns="34290" rIns="68580" bIns="34290">
            <a:spAutoFit/>
          </a:bodyPr>
          <a:lstStyle/>
          <a:p>
            <a:r>
              <a:rPr lang="en-US" dirty="0"/>
              <a:t>The session layer is responsible for dialog </a:t>
            </a:r>
            <a:br>
              <a:rPr lang="en-US" dirty="0"/>
            </a:br>
            <a:r>
              <a:rPr lang="en-US" dirty="0"/>
              <a:t>control and synchronization.</a:t>
            </a:r>
          </a:p>
        </p:txBody>
      </p:sp>
    </p:spTree>
    <p:extLst>
      <p:ext uri="{BB962C8B-B14F-4D97-AF65-F5344CB8AC3E}">
        <p14:creationId xmlns:p14="http://schemas.microsoft.com/office/powerpoint/2010/main" val="18152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2C8904-E4D1-4B44-BB37-CE4572364D3C}"/>
              </a:ext>
            </a:extLst>
          </p:cNvPr>
          <p:cNvSpPr>
            <a:spLocks noGrp="1"/>
          </p:cNvSpPr>
          <p:nvPr>
            <p:ph type="title"/>
          </p:nvPr>
        </p:nvSpPr>
        <p:spPr>
          <a:xfrm>
            <a:off x="914400" y="136030"/>
            <a:ext cx="7315200" cy="865573"/>
          </a:xfrm>
        </p:spPr>
        <p:txBody>
          <a:bodyPr/>
          <a:lstStyle/>
          <a:p>
            <a:r>
              <a:rPr lang="en-IN" dirty="0"/>
              <a:t>Presentation layer</a:t>
            </a:r>
          </a:p>
        </p:txBody>
      </p:sp>
      <p:pic>
        <p:nvPicPr>
          <p:cNvPr id="4" name="Picture 6">
            <a:extLst>
              <a:ext uri="{FF2B5EF4-FFF2-40B4-BE49-F238E27FC236}">
                <a16:creationId xmlns:a16="http://schemas.microsoft.com/office/drawing/2014/main" xmlns="" id="{3DE7D689-D506-4653-A26C-FDCF9A68A65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66122" y="1126141"/>
            <a:ext cx="6718120" cy="3199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8">
            <a:extLst>
              <a:ext uri="{FF2B5EF4-FFF2-40B4-BE49-F238E27FC236}">
                <a16:creationId xmlns:a16="http://schemas.microsoft.com/office/drawing/2014/main" xmlns="" id="{E4471CC6-2A9E-4487-A80E-0FD33FAEF44F}"/>
              </a:ext>
            </a:extLst>
          </p:cNvPr>
          <p:cNvSpPr>
            <a:spLocks noGrp="1"/>
          </p:cNvSpPr>
          <p:nvPr>
            <p:ph type="sldNum" sz="quarter" idx="12"/>
          </p:nvPr>
        </p:nvSpPr>
        <p:spPr/>
        <p:txBody>
          <a:bodyPr/>
          <a:lstStyle/>
          <a:p>
            <a:fld id="{1F742ADB-DB38-4781-BDEB-F2F4CD3551B3}" type="slidenum">
              <a:rPr lang="en-IN" smtClean="0"/>
              <a:t>84</a:t>
            </a:fld>
            <a:endParaRPr lang="en-IN"/>
          </a:p>
        </p:txBody>
      </p:sp>
      <p:sp>
        <p:nvSpPr>
          <p:cNvPr id="10" name="TextBox 9">
            <a:extLst>
              <a:ext uri="{FF2B5EF4-FFF2-40B4-BE49-F238E27FC236}">
                <a16:creationId xmlns:a16="http://schemas.microsoft.com/office/drawing/2014/main" xmlns="" id="{E6AB1E37-B361-473A-92F9-CA70F81E1A6E}"/>
              </a:ext>
            </a:extLst>
          </p:cNvPr>
          <p:cNvSpPr txBox="1"/>
          <p:nvPr/>
        </p:nvSpPr>
        <p:spPr>
          <a:xfrm>
            <a:off x="2141622" y="4449947"/>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
        <p:nvSpPr>
          <p:cNvPr id="5" name="Rectangle 4">
            <a:extLst>
              <a:ext uri="{FF2B5EF4-FFF2-40B4-BE49-F238E27FC236}">
                <a16:creationId xmlns:a16="http://schemas.microsoft.com/office/drawing/2014/main" xmlns="" id="{D11A4895-C023-42B7-9D58-DA494468C399}"/>
              </a:ext>
            </a:extLst>
          </p:cNvPr>
          <p:cNvSpPr/>
          <p:nvPr/>
        </p:nvSpPr>
        <p:spPr>
          <a:xfrm>
            <a:off x="822960" y="2067901"/>
            <a:ext cx="1443162" cy="2562240"/>
          </a:xfrm>
          <a:prstGeom prst="rect">
            <a:avLst/>
          </a:prstGeom>
        </p:spPr>
        <p:txBody>
          <a:bodyPr wrap="square" lIns="68580" tIns="34290" rIns="68580" bIns="34290">
            <a:spAutoFit/>
          </a:bodyPr>
          <a:lstStyle/>
          <a:p>
            <a:r>
              <a:rPr lang="en-US" dirty="0"/>
              <a:t>The presentation layer is responsible for translation, compression, and encryption.</a:t>
            </a:r>
          </a:p>
        </p:txBody>
      </p:sp>
    </p:spTree>
    <p:extLst>
      <p:ext uri="{BB962C8B-B14F-4D97-AF65-F5344CB8AC3E}">
        <p14:creationId xmlns:p14="http://schemas.microsoft.com/office/powerpoint/2010/main" val="121226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2C8904-E4D1-4B44-BB37-CE4572364D3C}"/>
              </a:ext>
            </a:extLst>
          </p:cNvPr>
          <p:cNvSpPr>
            <a:spLocks noGrp="1"/>
          </p:cNvSpPr>
          <p:nvPr>
            <p:ph type="title"/>
          </p:nvPr>
        </p:nvSpPr>
        <p:spPr>
          <a:xfrm>
            <a:off x="914400" y="136030"/>
            <a:ext cx="7315200" cy="865573"/>
          </a:xfrm>
        </p:spPr>
        <p:txBody>
          <a:bodyPr/>
          <a:lstStyle/>
          <a:p>
            <a:r>
              <a:rPr lang="en-IN" dirty="0"/>
              <a:t>Application layer</a:t>
            </a:r>
          </a:p>
        </p:txBody>
      </p:sp>
      <p:pic>
        <p:nvPicPr>
          <p:cNvPr id="4" name="Picture 6">
            <a:extLst>
              <a:ext uri="{FF2B5EF4-FFF2-40B4-BE49-F238E27FC236}">
                <a16:creationId xmlns:a16="http://schemas.microsoft.com/office/drawing/2014/main" xmlns="" id="{4AD0A57F-D9CD-44B7-989E-86737B39E2B9}"/>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400148" y="1367961"/>
            <a:ext cx="5966612" cy="3017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8">
            <a:extLst>
              <a:ext uri="{FF2B5EF4-FFF2-40B4-BE49-F238E27FC236}">
                <a16:creationId xmlns:a16="http://schemas.microsoft.com/office/drawing/2014/main" xmlns="" id="{845B5192-E28A-4441-BE53-2995E8CEE976}"/>
              </a:ext>
            </a:extLst>
          </p:cNvPr>
          <p:cNvSpPr>
            <a:spLocks noGrp="1"/>
          </p:cNvSpPr>
          <p:nvPr>
            <p:ph type="sldNum" sz="quarter" idx="12"/>
          </p:nvPr>
        </p:nvSpPr>
        <p:spPr/>
        <p:txBody>
          <a:bodyPr/>
          <a:lstStyle/>
          <a:p>
            <a:fld id="{1F742ADB-DB38-4781-BDEB-F2F4CD3551B3}" type="slidenum">
              <a:rPr lang="en-IN" smtClean="0"/>
              <a:t>85</a:t>
            </a:fld>
            <a:endParaRPr lang="en-IN"/>
          </a:p>
        </p:txBody>
      </p:sp>
      <p:sp>
        <p:nvSpPr>
          <p:cNvPr id="10" name="TextBox 9">
            <a:extLst>
              <a:ext uri="{FF2B5EF4-FFF2-40B4-BE49-F238E27FC236}">
                <a16:creationId xmlns:a16="http://schemas.microsoft.com/office/drawing/2014/main" xmlns="" id="{1510D7EF-AA01-4419-9D20-011342A23020}"/>
              </a:ext>
            </a:extLst>
          </p:cNvPr>
          <p:cNvSpPr txBox="1"/>
          <p:nvPr/>
        </p:nvSpPr>
        <p:spPr>
          <a:xfrm>
            <a:off x="2141622" y="4449947"/>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
        <p:nvSpPr>
          <p:cNvPr id="5" name="Rectangle 4">
            <a:extLst>
              <a:ext uri="{FF2B5EF4-FFF2-40B4-BE49-F238E27FC236}">
                <a16:creationId xmlns:a16="http://schemas.microsoft.com/office/drawing/2014/main" xmlns="" id="{C526371E-FA5A-4AF0-B8BC-3B334F702847}"/>
              </a:ext>
            </a:extLst>
          </p:cNvPr>
          <p:cNvSpPr/>
          <p:nvPr/>
        </p:nvSpPr>
        <p:spPr>
          <a:xfrm>
            <a:off x="777240" y="2171777"/>
            <a:ext cx="1482918" cy="2285241"/>
          </a:xfrm>
          <a:prstGeom prst="rect">
            <a:avLst/>
          </a:prstGeom>
        </p:spPr>
        <p:txBody>
          <a:bodyPr wrap="square" lIns="68580" tIns="34290" rIns="68580" bIns="34290">
            <a:spAutoFit/>
          </a:bodyPr>
          <a:lstStyle/>
          <a:p>
            <a:r>
              <a:rPr lang="en-US" dirty="0"/>
              <a:t>The application layer is responsible for </a:t>
            </a:r>
            <a:br>
              <a:rPr lang="en-US" dirty="0"/>
            </a:br>
            <a:r>
              <a:rPr lang="en-US" dirty="0"/>
              <a:t>providing services to the user.</a:t>
            </a:r>
          </a:p>
        </p:txBody>
      </p:sp>
    </p:spTree>
    <p:extLst>
      <p:ext uri="{BB962C8B-B14F-4D97-AF65-F5344CB8AC3E}">
        <p14:creationId xmlns:p14="http://schemas.microsoft.com/office/powerpoint/2010/main" val="326280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2C8904-E4D1-4B44-BB37-CE4572364D3C}"/>
              </a:ext>
            </a:extLst>
          </p:cNvPr>
          <p:cNvSpPr>
            <a:spLocks noGrp="1"/>
          </p:cNvSpPr>
          <p:nvPr>
            <p:ph type="title"/>
          </p:nvPr>
        </p:nvSpPr>
        <p:spPr>
          <a:xfrm>
            <a:off x="914400" y="136030"/>
            <a:ext cx="7315200" cy="865573"/>
          </a:xfrm>
        </p:spPr>
        <p:txBody>
          <a:bodyPr/>
          <a:lstStyle/>
          <a:p>
            <a:r>
              <a:rPr lang="en-IN" dirty="0"/>
              <a:t>Summary of layers</a:t>
            </a:r>
          </a:p>
        </p:txBody>
      </p:sp>
      <p:pic>
        <p:nvPicPr>
          <p:cNvPr id="4" name="Picture 6">
            <a:extLst>
              <a:ext uri="{FF2B5EF4-FFF2-40B4-BE49-F238E27FC236}">
                <a16:creationId xmlns:a16="http://schemas.microsoft.com/office/drawing/2014/main" xmlns="" id="{EAE82DC7-0860-47F9-A800-050305344AD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37951" y="1108484"/>
            <a:ext cx="7191649" cy="3306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8">
            <a:extLst>
              <a:ext uri="{FF2B5EF4-FFF2-40B4-BE49-F238E27FC236}">
                <a16:creationId xmlns:a16="http://schemas.microsoft.com/office/drawing/2014/main" xmlns="" id="{055D0FE4-4F26-4D7E-910E-26F58DC56B10}"/>
              </a:ext>
            </a:extLst>
          </p:cNvPr>
          <p:cNvSpPr>
            <a:spLocks noGrp="1"/>
          </p:cNvSpPr>
          <p:nvPr>
            <p:ph type="sldNum" sz="quarter" idx="12"/>
          </p:nvPr>
        </p:nvSpPr>
        <p:spPr/>
        <p:txBody>
          <a:bodyPr/>
          <a:lstStyle/>
          <a:p>
            <a:fld id="{1F742ADB-DB38-4781-BDEB-F2F4CD3551B3}" type="slidenum">
              <a:rPr lang="en-IN" smtClean="0"/>
              <a:t>86</a:t>
            </a:fld>
            <a:endParaRPr lang="en-IN"/>
          </a:p>
        </p:txBody>
      </p:sp>
      <p:sp>
        <p:nvSpPr>
          <p:cNvPr id="10" name="TextBox 9">
            <a:extLst>
              <a:ext uri="{FF2B5EF4-FFF2-40B4-BE49-F238E27FC236}">
                <a16:creationId xmlns:a16="http://schemas.microsoft.com/office/drawing/2014/main" xmlns="" id="{6899BD6A-B614-4B4D-BA63-4A0D161AAC9C}"/>
              </a:ext>
            </a:extLst>
          </p:cNvPr>
          <p:cNvSpPr txBox="1"/>
          <p:nvPr/>
        </p:nvSpPr>
        <p:spPr>
          <a:xfrm>
            <a:off x="2141622" y="4449947"/>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Tree>
    <p:extLst>
      <p:ext uri="{BB962C8B-B14F-4D97-AF65-F5344CB8AC3E}">
        <p14:creationId xmlns:p14="http://schemas.microsoft.com/office/powerpoint/2010/main" val="370065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4A2F87-1096-487F-A03F-DF38541FF133}"/>
              </a:ext>
            </a:extLst>
          </p:cNvPr>
          <p:cNvSpPr>
            <a:spLocks noGrp="1"/>
          </p:cNvSpPr>
          <p:nvPr>
            <p:ph type="ctrTitle"/>
          </p:nvPr>
        </p:nvSpPr>
        <p:spPr/>
        <p:txBody>
          <a:bodyPr/>
          <a:lstStyle/>
          <a:p>
            <a:r>
              <a:rPr lang="en-IN" dirty="0"/>
              <a:t>TCP/IP PROTOCOL</a:t>
            </a:r>
          </a:p>
        </p:txBody>
      </p:sp>
      <p:sp>
        <p:nvSpPr>
          <p:cNvPr id="3" name="Subtitle 2">
            <a:extLst>
              <a:ext uri="{FF2B5EF4-FFF2-40B4-BE49-F238E27FC236}">
                <a16:creationId xmlns:a16="http://schemas.microsoft.com/office/drawing/2014/main" xmlns="" id="{41A31563-0584-472D-BAA7-A549F1AC7143}"/>
              </a:ext>
            </a:extLst>
          </p:cNvPr>
          <p:cNvSpPr>
            <a:spLocks noGrp="1"/>
          </p:cNvSpPr>
          <p:nvPr>
            <p:ph type="subTitle" idx="1"/>
          </p:nvPr>
        </p:nvSpPr>
        <p:spPr/>
        <p:txBody>
          <a:bodyPr/>
          <a:lstStyle/>
          <a:p>
            <a:r>
              <a:rPr lang="en-IN" dirty="0"/>
              <a:t>DATA COMMUNICATION AND NETWORKING</a:t>
            </a:r>
          </a:p>
        </p:txBody>
      </p:sp>
      <p:sp>
        <p:nvSpPr>
          <p:cNvPr id="6" name="Slide Number Placeholder 5">
            <a:extLst>
              <a:ext uri="{FF2B5EF4-FFF2-40B4-BE49-F238E27FC236}">
                <a16:creationId xmlns:a16="http://schemas.microsoft.com/office/drawing/2014/main" xmlns="" id="{E3F135E1-7583-4698-B49C-2B1F016F0DC4}"/>
              </a:ext>
            </a:extLst>
          </p:cNvPr>
          <p:cNvSpPr>
            <a:spLocks noGrp="1"/>
          </p:cNvSpPr>
          <p:nvPr>
            <p:ph type="sldNum" sz="quarter" idx="11"/>
          </p:nvPr>
        </p:nvSpPr>
        <p:spPr/>
        <p:txBody>
          <a:bodyPr/>
          <a:lstStyle/>
          <a:p>
            <a:fld id="{1F742ADB-DB38-4781-BDEB-F2F4CD3551B3}" type="slidenum">
              <a:rPr lang="en-IN" smtClean="0"/>
              <a:t>87</a:t>
            </a:fld>
            <a:endParaRPr lang="en-IN"/>
          </a:p>
        </p:txBody>
      </p:sp>
    </p:spTree>
    <p:extLst>
      <p:ext uri="{BB962C8B-B14F-4D97-AF65-F5344CB8AC3E}">
        <p14:creationId xmlns:p14="http://schemas.microsoft.com/office/powerpoint/2010/main" val="190068094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2C8904-E4D1-4B44-BB37-CE4572364D3C}"/>
              </a:ext>
            </a:extLst>
          </p:cNvPr>
          <p:cNvSpPr>
            <a:spLocks noGrp="1"/>
          </p:cNvSpPr>
          <p:nvPr>
            <p:ph type="title"/>
          </p:nvPr>
        </p:nvSpPr>
        <p:spPr>
          <a:xfrm>
            <a:off x="914400" y="208020"/>
            <a:ext cx="7315200" cy="865573"/>
          </a:xfrm>
        </p:spPr>
        <p:txBody>
          <a:bodyPr/>
          <a:lstStyle/>
          <a:p>
            <a:r>
              <a:rPr lang="en-IN" dirty="0"/>
              <a:t>TCP/IP PROTOCOL SUITE</a:t>
            </a:r>
          </a:p>
        </p:txBody>
      </p:sp>
      <p:sp>
        <p:nvSpPr>
          <p:cNvPr id="3" name="Content Placeholder 2">
            <a:extLst>
              <a:ext uri="{FF2B5EF4-FFF2-40B4-BE49-F238E27FC236}">
                <a16:creationId xmlns:a16="http://schemas.microsoft.com/office/drawing/2014/main" xmlns="" id="{9ED2C477-3B57-4DAC-890B-BEAAC050E9AE}"/>
              </a:ext>
            </a:extLst>
          </p:cNvPr>
          <p:cNvSpPr>
            <a:spLocks noGrp="1"/>
          </p:cNvSpPr>
          <p:nvPr>
            <p:ph idx="1"/>
          </p:nvPr>
        </p:nvSpPr>
        <p:spPr>
          <a:xfrm>
            <a:off x="914400" y="1073593"/>
            <a:ext cx="7315200" cy="2654645"/>
          </a:xfrm>
        </p:spPr>
        <p:txBody>
          <a:bodyPr>
            <a:normAutofit fontScale="85000" lnSpcReduction="20000"/>
          </a:bodyPr>
          <a:lstStyle/>
          <a:p>
            <a:pPr>
              <a:buFont typeface="Arial" panose="020B0604020202020204" pitchFamily="34" charset="0"/>
              <a:buChar char="•"/>
            </a:pPr>
            <a:endParaRPr lang="en-US" dirty="0"/>
          </a:p>
          <a:p>
            <a:pPr>
              <a:buFont typeface="Arial" panose="020B0604020202020204" pitchFamily="34" charset="0"/>
              <a:buChar char="•"/>
            </a:pPr>
            <a:r>
              <a:rPr lang="en-US" dirty="0"/>
              <a:t> The TCP/IP is compared to OSI, we can say that the TCP/IP protocol suite is made of five layers: physical, data link, network, transport, and application.</a:t>
            </a:r>
          </a:p>
          <a:p>
            <a:endParaRPr lang="en-US" b="1" dirty="0"/>
          </a:p>
          <a:p>
            <a:r>
              <a:rPr lang="en-US" b="1" dirty="0"/>
              <a:t>Topics discussed in this section:</a:t>
            </a:r>
          </a:p>
          <a:p>
            <a:pPr>
              <a:buFont typeface="Arial" panose="020B0604020202020204" pitchFamily="34" charset="0"/>
              <a:buChar char="•"/>
            </a:pPr>
            <a:r>
              <a:rPr lang="en-US" dirty="0"/>
              <a:t>Physical Layer</a:t>
            </a:r>
          </a:p>
          <a:p>
            <a:pPr>
              <a:buFont typeface="Arial" panose="020B0604020202020204" pitchFamily="34" charset="0"/>
              <a:buChar char="•"/>
            </a:pPr>
            <a:r>
              <a:rPr lang="en-US" dirty="0"/>
              <a:t>Data Link Layer</a:t>
            </a:r>
          </a:p>
          <a:p>
            <a:pPr>
              <a:buFont typeface="Arial" panose="020B0604020202020204" pitchFamily="34" charset="0"/>
              <a:buChar char="•"/>
            </a:pPr>
            <a:r>
              <a:rPr lang="en-US" dirty="0"/>
              <a:t>Network Layer</a:t>
            </a:r>
          </a:p>
          <a:p>
            <a:pPr>
              <a:buFont typeface="Arial" panose="020B0604020202020204" pitchFamily="34" charset="0"/>
              <a:buChar char="•"/>
            </a:pPr>
            <a:r>
              <a:rPr lang="en-US" dirty="0"/>
              <a:t>Transport Layer</a:t>
            </a:r>
          </a:p>
          <a:p>
            <a:pPr>
              <a:buFont typeface="Arial" panose="020B0604020202020204" pitchFamily="34" charset="0"/>
              <a:buChar char="•"/>
            </a:pPr>
            <a:r>
              <a:rPr lang="en-US" dirty="0"/>
              <a:t>Application Layer</a:t>
            </a:r>
          </a:p>
          <a:p>
            <a:endParaRPr lang="en-IN" dirty="0"/>
          </a:p>
        </p:txBody>
      </p:sp>
      <p:sp>
        <p:nvSpPr>
          <p:cNvPr id="9" name="Slide Number Placeholder 8">
            <a:extLst>
              <a:ext uri="{FF2B5EF4-FFF2-40B4-BE49-F238E27FC236}">
                <a16:creationId xmlns:a16="http://schemas.microsoft.com/office/drawing/2014/main" xmlns="" id="{CCD07D3B-0C24-405A-8374-B16376F8A5F1}"/>
              </a:ext>
            </a:extLst>
          </p:cNvPr>
          <p:cNvSpPr>
            <a:spLocks noGrp="1"/>
          </p:cNvSpPr>
          <p:nvPr>
            <p:ph type="sldNum" sz="quarter" idx="12"/>
          </p:nvPr>
        </p:nvSpPr>
        <p:spPr/>
        <p:txBody>
          <a:bodyPr/>
          <a:lstStyle/>
          <a:p>
            <a:fld id="{1F742ADB-DB38-4781-BDEB-F2F4CD3551B3}" type="slidenum">
              <a:rPr lang="en-IN" smtClean="0"/>
              <a:t>88</a:t>
            </a:fld>
            <a:endParaRPr lang="en-IN"/>
          </a:p>
        </p:txBody>
      </p:sp>
    </p:spTree>
    <p:extLst>
      <p:ext uri="{BB962C8B-B14F-4D97-AF65-F5344CB8AC3E}">
        <p14:creationId xmlns:p14="http://schemas.microsoft.com/office/powerpoint/2010/main" val="182574729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2C8904-E4D1-4B44-BB37-CE4572364D3C}"/>
              </a:ext>
            </a:extLst>
          </p:cNvPr>
          <p:cNvSpPr>
            <a:spLocks noGrp="1"/>
          </p:cNvSpPr>
          <p:nvPr>
            <p:ph type="title"/>
          </p:nvPr>
        </p:nvSpPr>
        <p:spPr>
          <a:xfrm>
            <a:off x="914400" y="136030"/>
            <a:ext cx="7315200" cy="865573"/>
          </a:xfrm>
        </p:spPr>
        <p:txBody>
          <a:bodyPr/>
          <a:lstStyle/>
          <a:p>
            <a:r>
              <a:rPr lang="en-IN" dirty="0"/>
              <a:t>TCP/IP and OSI model</a:t>
            </a:r>
          </a:p>
        </p:txBody>
      </p:sp>
      <p:pic>
        <p:nvPicPr>
          <p:cNvPr id="4" name="Picture 7">
            <a:extLst>
              <a:ext uri="{FF2B5EF4-FFF2-40B4-BE49-F238E27FC236}">
                <a16:creationId xmlns:a16="http://schemas.microsoft.com/office/drawing/2014/main" xmlns="" id="{BD3FCB3F-0D32-4DE7-AEFB-A86660DFECB5}"/>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915404" y="961859"/>
            <a:ext cx="5313193" cy="3527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8">
            <a:extLst>
              <a:ext uri="{FF2B5EF4-FFF2-40B4-BE49-F238E27FC236}">
                <a16:creationId xmlns:a16="http://schemas.microsoft.com/office/drawing/2014/main" xmlns="" id="{2C88511C-F47C-4394-8848-ED331C60004B}"/>
              </a:ext>
            </a:extLst>
          </p:cNvPr>
          <p:cNvSpPr>
            <a:spLocks noGrp="1"/>
          </p:cNvSpPr>
          <p:nvPr>
            <p:ph type="sldNum" sz="quarter" idx="12"/>
          </p:nvPr>
        </p:nvSpPr>
        <p:spPr/>
        <p:txBody>
          <a:bodyPr/>
          <a:lstStyle/>
          <a:p>
            <a:fld id="{1F742ADB-DB38-4781-BDEB-F2F4CD3551B3}" type="slidenum">
              <a:rPr lang="en-IN" smtClean="0"/>
              <a:t>89</a:t>
            </a:fld>
            <a:endParaRPr lang="en-IN"/>
          </a:p>
        </p:txBody>
      </p:sp>
      <p:sp>
        <p:nvSpPr>
          <p:cNvPr id="10" name="TextBox 9">
            <a:extLst>
              <a:ext uri="{FF2B5EF4-FFF2-40B4-BE49-F238E27FC236}">
                <a16:creationId xmlns:a16="http://schemas.microsoft.com/office/drawing/2014/main" xmlns="" id="{E8C64741-7CF3-437B-A78B-8F2B74977EC4}"/>
              </a:ext>
            </a:extLst>
          </p:cNvPr>
          <p:cNvSpPr txBox="1"/>
          <p:nvPr/>
        </p:nvSpPr>
        <p:spPr>
          <a:xfrm>
            <a:off x="2141622" y="4449947"/>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Tree>
    <p:extLst>
      <p:ext uri="{BB962C8B-B14F-4D97-AF65-F5344CB8AC3E}">
        <p14:creationId xmlns:p14="http://schemas.microsoft.com/office/powerpoint/2010/main" val="139352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4"/>
          <p:cNvSpPr>
            <a:spLocks noGrp="1"/>
          </p:cNvSpPr>
          <p:nvPr>
            <p:ph type="title"/>
          </p:nvPr>
        </p:nvSpPr>
        <p:spPr>
          <a:xfrm>
            <a:off x="0" y="267494"/>
            <a:ext cx="9144000" cy="571500"/>
          </a:xfrm>
        </p:spPr>
        <p:txBody>
          <a:bodyPr>
            <a:normAutofit fontScale="90000"/>
          </a:bodyPr>
          <a:lstStyle/>
          <a:p>
            <a:r>
              <a:rPr lang="en-US" altLang="en-US" sz="4000" b="1" dirty="0" smtClean="0"/>
              <a:t>COMPONENTS OF COMPUTER NETWORK</a:t>
            </a:r>
          </a:p>
        </p:txBody>
      </p:sp>
      <p:sp>
        <p:nvSpPr>
          <p:cNvPr id="21507" name="Content Placeholder 5"/>
          <p:cNvSpPr>
            <a:spLocks noGrp="1"/>
          </p:cNvSpPr>
          <p:nvPr>
            <p:ph idx="1"/>
          </p:nvPr>
        </p:nvSpPr>
        <p:spPr>
          <a:xfrm>
            <a:off x="107504" y="1059582"/>
            <a:ext cx="9144000" cy="4514850"/>
          </a:xfrm>
        </p:spPr>
        <p:txBody>
          <a:bodyPr/>
          <a:lstStyle/>
          <a:p>
            <a:r>
              <a:rPr lang="en-US" altLang="en-US" dirty="0" smtClean="0"/>
              <a:t>Two or more computers</a:t>
            </a:r>
          </a:p>
          <a:p>
            <a:r>
              <a:rPr lang="en-US" altLang="en-US" dirty="0" smtClean="0"/>
              <a:t>Cables as links between the computers</a:t>
            </a:r>
          </a:p>
          <a:p>
            <a:r>
              <a:rPr lang="en-US" altLang="en-US" dirty="0" smtClean="0"/>
              <a:t>A network interfacing card(NIC) on each computer</a:t>
            </a:r>
          </a:p>
          <a:p>
            <a:r>
              <a:rPr lang="en-US" altLang="en-US" dirty="0" smtClean="0"/>
              <a:t>Switches</a:t>
            </a:r>
          </a:p>
          <a:p>
            <a:r>
              <a:rPr lang="en-US" altLang="en-US" dirty="0" smtClean="0"/>
              <a:t>Software called operating system(OS)</a:t>
            </a:r>
          </a:p>
        </p:txBody>
      </p:sp>
      <p:sp>
        <p:nvSpPr>
          <p:cNvPr id="2" name="Footer Placeholder 1"/>
          <p:cNvSpPr>
            <a:spLocks noGrp="1"/>
          </p:cNvSpPr>
          <p:nvPr>
            <p:ph type="ftr" sz="quarter" idx="11"/>
          </p:nvPr>
        </p:nvSpPr>
        <p:spPr/>
        <p:txBody>
          <a:bodyPr/>
          <a:lstStyle/>
          <a:p>
            <a:r>
              <a:rPr lang="en-US" smtClean="0"/>
              <a:t>Dr.S.L.Jayalakshmi,VIT,Chennai</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346745994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2C8904-E4D1-4B44-BB37-CE4572364D3C}"/>
              </a:ext>
            </a:extLst>
          </p:cNvPr>
          <p:cNvSpPr>
            <a:spLocks noGrp="1"/>
          </p:cNvSpPr>
          <p:nvPr>
            <p:ph type="title"/>
          </p:nvPr>
        </p:nvSpPr>
        <p:spPr>
          <a:xfrm>
            <a:off x="914400" y="136030"/>
            <a:ext cx="7315200" cy="865573"/>
          </a:xfrm>
        </p:spPr>
        <p:txBody>
          <a:bodyPr/>
          <a:lstStyle/>
          <a:p>
            <a:r>
              <a:rPr lang="en-IN" dirty="0"/>
              <a:t>Addressing</a:t>
            </a:r>
          </a:p>
        </p:txBody>
      </p:sp>
      <p:sp>
        <p:nvSpPr>
          <p:cNvPr id="3" name="Content Placeholder 2">
            <a:extLst>
              <a:ext uri="{FF2B5EF4-FFF2-40B4-BE49-F238E27FC236}">
                <a16:creationId xmlns:a16="http://schemas.microsoft.com/office/drawing/2014/main" xmlns="" id="{9ED2C477-3B57-4DAC-890B-BEAAC050E9AE}"/>
              </a:ext>
            </a:extLst>
          </p:cNvPr>
          <p:cNvSpPr>
            <a:spLocks noGrp="1"/>
          </p:cNvSpPr>
          <p:nvPr>
            <p:ph idx="1"/>
          </p:nvPr>
        </p:nvSpPr>
        <p:spPr>
          <a:xfrm>
            <a:off x="914400" y="1337834"/>
            <a:ext cx="7315200" cy="2654645"/>
          </a:xfrm>
        </p:spPr>
        <p:txBody>
          <a:bodyPr/>
          <a:lstStyle/>
          <a:p>
            <a:pPr marL="45719" indent="0">
              <a:buNone/>
            </a:pPr>
            <a:r>
              <a:rPr lang="en-US" dirty="0"/>
              <a:t>Four levels of addresses are used in an internet employing the TCP/IP protocols</a:t>
            </a:r>
            <a:endParaRPr lang="en-IN" dirty="0"/>
          </a:p>
        </p:txBody>
      </p:sp>
      <p:sp>
        <p:nvSpPr>
          <p:cNvPr id="10" name="Slide Number Placeholder 9">
            <a:extLst>
              <a:ext uri="{FF2B5EF4-FFF2-40B4-BE49-F238E27FC236}">
                <a16:creationId xmlns:a16="http://schemas.microsoft.com/office/drawing/2014/main" xmlns="" id="{7E52DD62-464B-495A-9062-C539D6A0DBC6}"/>
              </a:ext>
            </a:extLst>
          </p:cNvPr>
          <p:cNvSpPr>
            <a:spLocks noGrp="1"/>
          </p:cNvSpPr>
          <p:nvPr>
            <p:ph type="sldNum" sz="quarter" idx="12"/>
          </p:nvPr>
        </p:nvSpPr>
        <p:spPr/>
        <p:txBody>
          <a:bodyPr/>
          <a:lstStyle/>
          <a:p>
            <a:fld id="{1F742ADB-DB38-4781-BDEB-F2F4CD3551B3}" type="slidenum">
              <a:rPr lang="en-IN" smtClean="0"/>
              <a:t>90</a:t>
            </a:fld>
            <a:endParaRPr lang="en-IN"/>
          </a:p>
        </p:txBody>
      </p:sp>
      <p:sp>
        <p:nvSpPr>
          <p:cNvPr id="5" name="Rectangle 4">
            <a:extLst>
              <a:ext uri="{FF2B5EF4-FFF2-40B4-BE49-F238E27FC236}">
                <a16:creationId xmlns:a16="http://schemas.microsoft.com/office/drawing/2014/main" xmlns="" id="{30C55165-5B75-48BF-B717-47275882B79D}"/>
              </a:ext>
            </a:extLst>
          </p:cNvPr>
          <p:cNvSpPr/>
          <p:nvPr/>
        </p:nvSpPr>
        <p:spPr>
          <a:xfrm>
            <a:off x="2337793" y="2853983"/>
            <a:ext cx="1540042" cy="697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Addresses </a:t>
            </a:r>
            <a:endParaRPr lang="en-IN" dirty="0"/>
          </a:p>
        </p:txBody>
      </p:sp>
      <p:sp>
        <p:nvSpPr>
          <p:cNvPr id="12" name="Rectangle 11">
            <a:extLst>
              <a:ext uri="{FF2B5EF4-FFF2-40B4-BE49-F238E27FC236}">
                <a16:creationId xmlns:a16="http://schemas.microsoft.com/office/drawing/2014/main" xmlns="" id="{9168DDF2-3D26-4E61-BFC1-B27A64FBBB66}"/>
              </a:ext>
            </a:extLst>
          </p:cNvPr>
          <p:cNvSpPr/>
          <p:nvPr/>
        </p:nvSpPr>
        <p:spPr>
          <a:xfrm>
            <a:off x="4841700" y="2129241"/>
            <a:ext cx="1540042" cy="43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Physical Addresses</a:t>
            </a:r>
            <a:endParaRPr lang="en-IN" dirty="0"/>
          </a:p>
        </p:txBody>
      </p:sp>
      <p:sp>
        <p:nvSpPr>
          <p:cNvPr id="13" name="Rectangle 12">
            <a:extLst>
              <a:ext uri="{FF2B5EF4-FFF2-40B4-BE49-F238E27FC236}">
                <a16:creationId xmlns:a16="http://schemas.microsoft.com/office/drawing/2014/main" xmlns="" id="{53465EC8-4769-4BA2-A61E-DB5DB2CF0E5B}"/>
              </a:ext>
            </a:extLst>
          </p:cNvPr>
          <p:cNvSpPr/>
          <p:nvPr/>
        </p:nvSpPr>
        <p:spPr>
          <a:xfrm>
            <a:off x="4841700" y="2769699"/>
            <a:ext cx="1540042" cy="43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Logical Addresses</a:t>
            </a:r>
            <a:endParaRPr lang="en-IN" dirty="0"/>
          </a:p>
        </p:txBody>
      </p:sp>
      <p:sp>
        <p:nvSpPr>
          <p:cNvPr id="14" name="Rectangle 13">
            <a:extLst>
              <a:ext uri="{FF2B5EF4-FFF2-40B4-BE49-F238E27FC236}">
                <a16:creationId xmlns:a16="http://schemas.microsoft.com/office/drawing/2014/main" xmlns="" id="{380CDB66-227C-439A-B0CC-9ACAD8E817B8}"/>
              </a:ext>
            </a:extLst>
          </p:cNvPr>
          <p:cNvSpPr/>
          <p:nvPr/>
        </p:nvSpPr>
        <p:spPr>
          <a:xfrm>
            <a:off x="4841700" y="3369160"/>
            <a:ext cx="1540042" cy="43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Port Addresses</a:t>
            </a:r>
            <a:endParaRPr lang="en-IN" dirty="0"/>
          </a:p>
        </p:txBody>
      </p:sp>
      <p:sp>
        <p:nvSpPr>
          <p:cNvPr id="15" name="Rectangle 14">
            <a:extLst>
              <a:ext uri="{FF2B5EF4-FFF2-40B4-BE49-F238E27FC236}">
                <a16:creationId xmlns:a16="http://schemas.microsoft.com/office/drawing/2014/main" xmlns="" id="{98A4CC25-5BC2-406E-9B9E-1DA6772F7607}"/>
              </a:ext>
            </a:extLst>
          </p:cNvPr>
          <p:cNvSpPr/>
          <p:nvPr/>
        </p:nvSpPr>
        <p:spPr>
          <a:xfrm>
            <a:off x="4841700" y="3968621"/>
            <a:ext cx="1540042" cy="43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Specific Addresses</a:t>
            </a:r>
            <a:endParaRPr lang="en-IN" dirty="0"/>
          </a:p>
        </p:txBody>
      </p:sp>
      <p:cxnSp>
        <p:nvCxnSpPr>
          <p:cNvPr id="19" name="Straight Arrow Connector 18">
            <a:extLst>
              <a:ext uri="{FF2B5EF4-FFF2-40B4-BE49-F238E27FC236}">
                <a16:creationId xmlns:a16="http://schemas.microsoft.com/office/drawing/2014/main" xmlns="" id="{6585C004-B701-4B85-9B15-E2C753AD01B3}"/>
              </a:ext>
            </a:extLst>
          </p:cNvPr>
          <p:cNvCxnSpPr>
            <a:cxnSpLocks/>
            <a:stCxn id="5" idx="3"/>
            <a:endCxn id="12" idx="1"/>
          </p:cNvCxnSpPr>
          <p:nvPr/>
        </p:nvCxnSpPr>
        <p:spPr>
          <a:xfrm flipV="1">
            <a:off x="3877835" y="2345841"/>
            <a:ext cx="963865" cy="85705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xmlns="" id="{1BAD5079-B350-43D9-8D46-82020828286F}"/>
              </a:ext>
            </a:extLst>
          </p:cNvPr>
          <p:cNvCxnSpPr>
            <a:cxnSpLocks/>
          </p:cNvCxnSpPr>
          <p:nvPr/>
        </p:nvCxnSpPr>
        <p:spPr>
          <a:xfrm>
            <a:off x="3861885" y="3190214"/>
            <a:ext cx="958384" cy="9878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xmlns="" id="{D3EACC02-6D7A-4FED-90DF-C5A58AB6F0E0}"/>
              </a:ext>
            </a:extLst>
          </p:cNvPr>
          <p:cNvCxnSpPr>
            <a:cxnSpLocks/>
            <a:stCxn id="5" idx="3"/>
            <a:endCxn id="13" idx="1"/>
          </p:cNvCxnSpPr>
          <p:nvPr/>
        </p:nvCxnSpPr>
        <p:spPr>
          <a:xfrm flipV="1">
            <a:off x="3877834" y="2986299"/>
            <a:ext cx="963866" cy="2166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xmlns="" id="{A8187BCE-4850-4153-B013-7D6F32D660B8}"/>
              </a:ext>
            </a:extLst>
          </p:cNvPr>
          <p:cNvCxnSpPr>
            <a:cxnSpLocks/>
            <a:stCxn id="5" idx="3"/>
            <a:endCxn id="14" idx="1"/>
          </p:cNvCxnSpPr>
          <p:nvPr/>
        </p:nvCxnSpPr>
        <p:spPr>
          <a:xfrm>
            <a:off x="3877834" y="3202899"/>
            <a:ext cx="963866" cy="38286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1806045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2C8904-E4D1-4B44-BB37-CE4572364D3C}"/>
              </a:ext>
            </a:extLst>
          </p:cNvPr>
          <p:cNvSpPr>
            <a:spLocks noGrp="1"/>
          </p:cNvSpPr>
          <p:nvPr>
            <p:ph type="title"/>
          </p:nvPr>
        </p:nvSpPr>
        <p:spPr>
          <a:xfrm>
            <a:off x="914399" y="396723"/>
            <a:ext cx="7315200" cy="865573"/>
          </a:xfrm>
        </p:spPr>
        <p:txBody>
          <a:bodyPr>
            <a:normAutofit fontScale="90000"/>
          </a:bodyPr>
          <a:lstStyle/>
          <a:p>
            <a:r>
              <a:rPr lang="en-IN" dirty="0"/>
              <a:t>Relationship of layers and address TCP/IP</a:t>
            </a:r>
          </a:p>
        </p:txBody>
      </p:sp>
      <p:pic>
        <p:nvPicPr>
          <p:cNvPr id="4" name="Picture 6">
            <a:extLst>
              <a:ext uri="{FF2B5EF4-FFF2-40B4-BE49-F238E27FC236}">
                <a16:creationId xmlns:a16="http://schemas.microsoft.com/office/drawing/2014/main" xmlns="" id="{4FAD0273-15CA-4CB2-A749-58EDF6CE8198}"/>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830568" y="1316899"/>
            <a:ext cx="5482865" cy="314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8">
            <a:extLst>
              <a:ext uri="{FF2B5EF4-FFF2-40B4-BE49-F238E27FC236}">
                <a16:creationId xmlns:a16="http://schemas.microsoft.com/office/drawing/2014/main" xmlns="" id="{5E2E1995-8255-4A91-9E6C-461BC1EA3733}"/>
              </a:ext>
            </a:extLst>
          </p:cNvPr>
          <p:cNvSpPr>
            <a:spLocks noGrp="1"/>
          </p:cNvSpPr>
          <p:nvPr>
            <p:ph type="sldNum" sz="quarter" idx="12"/>
          </p:nvPr>
        </p:nvSpPr>
        <p:spPr/>
        <p:txBody>
          <a:bodyPr/>
          <a:lstStyle/>
          <a:p>
            <a:fld id="{1F742ADB-DB38-4781-BDEB-F2F4CD3551B3}" type="slidenum">
              <a:rPr lang="en-IN" smtClean="0"/>
              <a:t>91</a:t>
            </a:fld>
            <a:endParaRPr lang="en-IN"/>
          </a:p>
        </p:txBody>
      </p:sp>
      <p:sp>
        <p:nvSpPr>
          <p:cNvPr id="10" name="TextBox 9">
            <a:extLst>
              <a:ext uri="{FF2B5EF4-FFF2-40B4-BE49-F238E27FC236}">
                <a16:creationId xmlns:a16="http://schemas.microsoft.com/office/drawing/2014/main" xmlns="" id="{C3FC749A-BE36-4CD7-9502-10DDE6BD1BA3}"/>
              </a:ext>
            </a:extLst>
          </p:cNvPr>
          <p:cNvSpPr txBox="1"/>
          <p:nvPr/>
        </p:nvSpPr>
        <p:spPr>
          <a:xfrm>
            <a:off x="2141622" y="4449947"/>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Tree>
    <p:extLst>
      <p:ext uri="{BB962C8B-B14F-4D97-AF65-F5344CB8AC3E}">
        <p14:creationId xmlns:p14="http://schemas.microsoft.com/office/powerpoint/2010/main" val="81890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2C8904-E4D1-4B44-BB37-CE4572364D3C}"/>
              </a:ext>
            </a:extLst>
          </p:cNvPr>
          <p:cNvSpPr>
            <a:spLocks noGrp="1"/>
          </p:cNvSpPr>
          <p:nvPr>
            <p:ph type="title"/>
          </p:nvPr>
        </p:nvSpPr>
        <p:spPr>
          <a:xfrm>
            <a:off x="914400" y="136030"/>
            <a:ext cx="7315200" cy="865573"/>
          </a:xfrm>
        </p:spPr>
        <p:txBody>
          <a:bodyPr/>
          <a:lstStyle/>
          <a:p>
            <a:r>
              <a:rPr lang="en-IN" dirty="0"/>
              <a:t>MAC address or Physical address</a:t>
            </a:r>
          </a:p>
        </p:txBody>
      </p:sp>
      <p:sp>
        <p:nvSpPr>
          <p:cNvPr id="3" name="Content Placeholder 2">
            <a:extLst>
              <a:ext uri="{FF2B5EF4-FFF2-40B4-BE49-F238E27FC236}">
                <a16:creationId xmlns:a16="http://schemas.microsoft.com/office/drawing/2014/main" xmlns="" id="{9ED2C477-3B57-4DAC-890B-BEAAC050E9AE}"/>
              </a:ext>
            </a:extLst>
          </p:cNvPr>
          <p:cNvSpPr>
            <a:spLocks noGrp="1"/>
          </p:cNvSpPr>
          <p:nvPr>
            <p:ph idx="1"/>
          </p:nvPr>
        </p:nvSpPr>
        <p:spPr>
          <a:xfrm>
            <a:off x="914400" y="1272904"/>
            <a:ext cx="7315200" cy="2654645"/>
          </a:xfrm>
        </p:spPr>
        <p:txBody>
          <a:bodyPr/>
          <a:lstStyle/>
          <a:p>
            <a:endParaRPr lang="en-US" dirty="0"/>
          </a:p>
          <a:p>
            <a:pPr marL="0" indent="0" algn="ctr">
              <a:buNone/>
            </a:pPr>
            <a:r>
              <a:rPr lang="en-US" dirty="0"/>
              <a:t> Most local-area networks use a 48-bit (6-byte) </a:t>
            </a:r>
            <a:r>
              <a:rPr lang="en-US" b="1" dirty="0"/>
              <a:t>physical address </a:t>
            </a:r>
            <a:r>
              <a:rPr lang="en-US" dirty="0"/>
              <a:t>written as 12 hexadecimal digits; every byte (2 hexadecimal digits) is separated by a colon, as shown below: </a:t>
            </a:r>
          </a:p>
          <a:p>
            <a:pPr marL="0" indent="0" algn="ctr">
              <a:buNone/>
            </a:pPr>
            <a:r>
              <a:rPr lang="en-US" dirty="0"/>
              <a:t>07:01:02:01:2C:4B</a:t>
            </a:r>
            <a:br>
              <a:rPr lang="en-US" dirty="0"/>
            </a:br>
            <a:endParaRPr lang="en-US" dirty="0"/>
          </a:p>
          <a:p>
            <a:pPr marL="0" indent="0" algn="ctr">
              <a:buNone/>
            </a:pPr>
            <a:r>
              <a:rPr lang="en-US" dirty="0"/>
              <a:t>A 6-byte (12 hexadecimal digits) physical address</a:t>
            </a:r>
          </a:p>
        </p:txBody>
      </p:sp>
      <p:sp>
        <p:nvSpPr>
          <p:cNvPr id="10" name="Slide Number Placeholder 9">
            <a:extLst>
              <a:ext uri="{FF2B5EF4-FFF2-40B4-BE49-F238E27FC236}">
                <a16:creationId xmlns:a16="http://schemas.microsoft.com/office/drawing/2014/main" xmlns="" id="{9750466F-49C6-42CC-9822-13EF84ACC6B8}"/>
              </a:ext>
            </a:extLst>
          </p:cNvPr>
          <p:cNvSpPr>
            <a:spLocks noGrp="1"/>
          </p:cNvSpPr>
          <p:nvPr>
            <p:ph type="sldNum" sz="quarter" idx="12"/>
          </p:nvPr>
        </p:nvSpPr>
        <p:spPr/>
        <p:txBody>
          <a:bodyPr/>
          <a:lstStyle/>
          <a:p>
            <a:fld id="{1F742ADB-DB38-4781-BDEB-F2F4CD3551B3}" type="slidenum">
              <a:rPr lang="en-IN" smtClean="0"/>
              <a:t>92</a:t>
            </a:fld>
            <a:endParaRPr lang="en-IN"/>
          </a:p>
        </p:txBody>
      </p:sp>
      <p:sp>
        <p:nvSpPr>
          <p:cNvPr id="11" name="TextBox 10">
            <a:extLst>
              <a:ext uri="{FF2B5EF4-FFF2-40B4-BE49-F238E27FC236}">
                <a16:creationId xmlns:a16="http://schemas.microsoft.com/office/drawing/2014/main" xmlns="" id="{90A1BB81-4711-45ED-A4F1-8E51751EFCF0}"/>
              </a:ext>
            </a:extLst>
          </p:cNvPr>
          <p:cNvSpPr txBox="1"/>
          <p:nvPr/>
        </p:nvSpPr>
        <p:spPr>
          <a:xfrm>
            <a:off x="2141622" y="4449947"/>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Tree>
    <p:extLst>
      <p:ext uri="{BB962C8B-B14F-4D97-AF65-F5344CB8AC3E}">
        <p14:creationId xmlns:p14="http://schemas.microsoft.com/office/powerpoint/2010/main" val="196282444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2C8904-E4D1-4B44-BB37-CE4572364D3C}"/>
              </a:ext>
            </a:extLst>
          </p:cNvPr>
          <p:cNvSpPr>
            <a:spLocks noGrp="1"/>
          </p:cNvSpPr>
          <p:nvPr>
            <p:ph type="title"/>
          </p:nvPr>
        </p:nvSpPr>
        <p:spPr>
          <a:xfrm>
            <a:off x="822960" y="136030"/>
            <a:ext cx="7315200" cy="865573"/>
          </a:xfrm>
        </p:spPr>
        <p:txBody>
          <a:bodyPr/>
          <a:lstStyle/>
          <a:p>
            <a:r>
              <a:rPr lang="en-IN" dirty="0"/>
              <a:t>IP Address</a:t>
            </a:r>
          </a:p>
        </p:txBody>
      </p:sp>
      <p:pic>
        <p:nvPicPr>
          <p:cNvPr id="4" name="Picture 6">
            <a:extLst>
              <a:ext uri="{FF2B5EF4-FFF2-40B4-BE49-F238E27FC236}">
                <a16:creationId xmlns:a16="http://schemas.microsoft.com/office/drawing/2014/main" xmlns="" id="{51C7903E-AB37-4444-ABD6-09C603BE69AF}"/>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057276" y="1001603"/>
            <a:ext cx="5666214" cy="3389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8">
            <a:extLst>
              <a:ext uri="{FF2B5EF4-FFF2-40B4-BE49-F238E27FC236}">
                <a16:creationId xmlns:a16="http://schemas.microsoft.com/office/drawing/2014/main" xmlns="" id="{F6DB03DF-497F-40BE-B28F-1FB312B23525}"/>
              </a:ext>
            </a:extLst>
          </p:cNvPr>
          <p:cNvSpPr>
            <a:spLocks noGrp="1"/>
          </p:cNvSpPr>
          <p:nvPr>
            <p:ph type="sldNum" sz="quarter" idx="12"/>
          </p:nvPr>
        </p:nvSpPr>
        <p:spPr/>
        <p:txBody>
          <a:bodyPr/>
          <a:lstStyle/>
          <a:p>
            <a:fld id="{1F742ADB-DB38-4781-BDEB-F2F4CD3551B3}" type="slidenum">
              <a:rPr lang="en-IN" smtClean="0"/>
              <a:t>93</a:t>
            </a:fld>
            <a:endParaRPr lang="en-IN"/>
          </a:p>
        </p:txBody>
      </p:sp>
      <p:sp>
        <p:nvSpPr>
          <p:cNvPr id="10" name="TextBox 9">
            <a:extLst>
              <a:ext uri="{FF2B5EF4-FFF2-40B4-BE49-F238E27FC236}">
                <a16:creationId xmlns:a16="http://schemas.microsoft.com/office/drawing/2014/main" xmlns="" id="{3B5A2E9B-D7E7-418C-8CBB-B318326C3E81}"/>
              </a:ext>
            </a:extLst>
          </p:cNvPr>
          <p:cNvSpPr txBox="1"/>
          <p:nvPr/>
        </p:nvSpPr>
        <p:spPr>
          <a:xfrm>
            <a:off x="2141622" y="4449947"/>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
        <p:nvSpPr>
          <p:cNvPr id="11" name="Rectangle 10">
            <a:extLst>
              <a:ext uri="{FF2B5EF4-FFF2-40B4-BE49-F238E27FC236}">
                <a16:creationId xmlns:a16="http://schemas.microsoft.com/office/drawing/2014/main" xmlns="" id="{FA0042DA-693B-4F3C-858E-CAC18A39007A}"/>
              </a:ext>
            </a:extLst>
          </p:cNvPr>
          <p:cNvSpPr/>
          <p:nvPr/>
        </p:nvSpPr>
        <p:spPr>
          <a:xfrm>
            <a:off x="822960" y="1001603"/>
            <a:ext cx="2234316" cy="3070071"/>
          </a:xfrm>
          <a:prstGeom prst="rect">
            <a:avLst/>
          </a:prstGeom>
        </p:spPr>
        <p:txBody>
          <a:bodyPr wrap="square" lIns="68580" tIns="34290" rIns="68580" bIns="34290">
            <a:spAutoFit/>
          </a:bodyPr>
          <a:lstStyle/>
          <a:p>
            <a:pPr algn="ctr"/>
            <a:r>
              <a:rPr lang="en-US" sz="1500" dirty="0"/>
              <a:t>The physical addresses will change from hop to hop,</a:t>
            </a:r>
          </a:p>
          <a:p>
            <a:pPr algn="ctr"/>
            <a:r>
              <a:rPr lang="en-US" sz="1500" dirty="0"/>
              <a:t>but the logical addresses usually remain the same.</a:t>
            </a:r>
          </a:p>
          <a:p>
            <a:pPr algn="ctr"/>
            <a:endParaRPr lang="en-US" sz="1500" dirty="0"/>
          </a:p>
          <a:p>
            <a:pPr algn="ctr"/>
            <a:r>
              <a:rPr lang="en-US" sz="1500" dirty="0"/>
              <a:t>A logical address is a 32-bit(IPv4) or 128-bit(IPv6). </a:t>
            </a:r>
          </a:p>
          <a:p>
            <a:pPr algn="ctr"/>
            <a:endParaRPr lang="en-US" sz="1500" dirty="0"/>
          </a:p>
          <a:p>
            <a:pPr algn="ctr"/>
            <a:r>
              <a:rPr lang="en-US" sz="1500" dirty="0"/>
              <a:t>Examples</a:t>
            </a:r>
          </a:p>
          <a:p>
            <a:pPr algn="ctr"/>
            <a:r>
              <a:rPr lang="de-DE" sz="1500" dirty="0"/>
              <a:t> IPv4: 192.168.2.33</a:t>
            </a:r>
            <a:br>
              <a:rPr lang="de-DE" sz="1500" dirty="0"/>
            </a:br>
            <a:r>
              <a:rPr lang="de-DE" sz="1500" dirty="0"/>
              <a:t>IPv6: 2dbe:ab67:237f:50cd:83fd:ab34:92bd:66ca</a:t>
            </a:r>
            <a:r>
              <a:rPr lang="en-US" sz="1500" dirty="0"/>
              <a:t> </a:t>
            </a:r>
          </a:p>
        </p:txBody>
      </p:sp>
    </p:spTree>
    <p:extLst>
      <p:ext uri="{BB962C8B-B14F-4D97-AF65-F5344CB8AC3E}">
        <p14:creationId xmlns:p14="http://schemas.microsoft.com/office/powerpoint/2010/main" val="396161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2C8904-E4D1-4B44-BB37-CE4572364D3C}"/>
              </a:ext>
            </a:extLst>
          </p:cNvPr>
          <p:cNvSpPr>
            <a:spLocks noGrp="1"/>
          </p:cNvSpPr>
          <p:nvPr>
            <p:ph type="title"/>
          </p:nvPr>
        </p:nvSpPr>
        <p:spPr>
          <a:xfrm>
            <a:off x="914400" y="136030"/>
            <a:ext cx="7315200" cy="865573"/>
          </a:xfrm>
        </p:spPr>
        <p:txBody>
          <a:bodyPr/>
          <a:lstStyle/>
          <a:p>
            <a:r>
              <a:rPr lang="en-IN" dirty="0"/>
              <a:t>Port address </a:t>
            </a:r>
          </a:p>
        </p:txBody>
      </p:sp>
      <p:pic>
        <p:nvPicPr>
          <p:cNvPr id="4" name="Picture 6">
            <a:extLst>
              <a:ext uri="{FF2B5EF4-FFF2-40B4-BE49-F238E27FC236}">
                <a16:creationId xmlns:a16="http://schemas.microsoft.com/office/drawing/2014/main" xmlns="" id="{BDC5796F-46E3-4357-A351-68364ED5E19E}"/>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3091074" y="1001603"/>
            <a:ext cx="5632415" cy="339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8">
            <a:extLst>
              <a:ext uri="{FF2B5EF4-FFF2-40B4-BE49-F238E27FC236}">
                <a16:creationId xmlns:a16="http://schemas.microsoft.com/office/drawing/2014/main" xmlns="" id="{CDB8AAD4-3504-4A4B-A81C-234CB1FF938D}"/>
              </a:ext>
            </a:extLst>
          </p:cNvPr>
          <p:cNvSpPr>
            <a:spLocks noGrp="1"/>
          </p:cNvSpPr>
          <p:nvPr>
            <p:ph type="sldNum" sz="quarter" idx="12"/>
          </p:nvPr>
        </p:nvSpPr>
        <p:spPr/>
        <p:txBody>
          <a:bodyPr/>
          <a:lstStyle/>
          <a:p>
            <a:fld id="{1F742ADB-DB38-4781-BDEB-F2F4CD3551B3}" type="slidenum">
              <a:rPr lang="en-IN" smtClean="0"/>
              <a:t>94</a:t>
            </a:fld>
            <a:endParaRPr lang="en-IN"/>
          </a:p>
        </p:txBody>
      </p:sp>
      <p:sp>
        <p:nvSpPr>
          <p:cNvPr id="10" name="TextBox 9">
            <a:extLst>
              <a:ext uri="{FF2B5EF4-FFF2-40B4-BE49-F238E27FC236}">
                <a16:creationId xmlns:a16="http://schemas.microsoft.com/office/drawing/2014/main" xmlns="" id="{98D761FB-DF5E-4612-ADD7-F4F586D51AF1}"/>
              </a:ext>
            </a:extLst>
          </p:cNvPr>
          <p:cNvSpPr txBox="1"/>
          <p:nvPr/>
        </p:nvSpPr>
        <p:spPr>
          <a:xfrm>
            <a:off x="2141622" y="4449947"/>
            <a:ext cx="5438273" cy="623248"/>
          </a:xfrm>
          <a:prstGeom prst="rect">
            <a:avLst/>
          </a:prstGeom>
          <a:noFill/>
        </p:spPr>
        <p:txBody>
          <a:bodyPr wrap="square" lIns="68580" tIns="34290" rIns="68580" bIns="34290" rtlCol="0">
            <a:spAutoFit/>
          </a:bodyPr>
          <a:lstStyle/>
          <a:p>
            <a:r>
              <a:rPr lang="en-US" dirty="0"/>
              <a:t>Source: Data Communications and Networking – Behrouz A. Forouzan</a:t>
            </a:r>
            <a:endParaRPr lang="en-IN" dirty="0"/>
          </a:p>
        </p:txBody>
      </p:sp>
      <p:sp>
        <p:nvSpPr>
          <p:cNvPr id="3" name="Rectangle 2">
            <a:extLst>
              <a:ext uri="{FF2B5EF4-FFF2-40B4-BE49-F238E27FC236}">
                <a16:creationId xmlns:a16="http://schemas.microsoft.com/office/drawing/2014/main" xmlns="" id="{D5BBCD24-93BE-4BCD-AA73-8C50AECC932F}"/>
              </a:ext>
            </a:extLst>
          </p:cNvPr>
          <p:cNvSpPr/>
          <p:nvPr/>
        </p:nvSpPr>
        <p:spPr>
          <a:xfrm>
            <a:off x="822960" y="1608461"/>
            <a:ext cx="2234316" cy="2285241"/>
          </a:xfrm>
          <a:prstGeom prst="rect">
            <a:avLst/>
          </a:prstGeom>
        </p:spPr>
        <p:txBody>
          <a:bodyPr wrap="square" lIns="68580" tIns="34290" rIns="68580" bIns="34290">
            <a:spAutoFit/>
          </a:bodyPr>
          <a:lstStyle/>
          <a:p>
            <a:pPr algn="ctr"/>
            <a:r>
              <a:rPr lang="en-IN" dirty="0"/>
              <a:t>A port address is a 16-bit address represented by one decimal number. Ex.753</a:t>
            </a:r>
          </a:p>
          <a:p>
            <a:pPr algn="ctr"/>
            <a:r>
              <a:rPr lang="en-IN" dirty="0"/>
              <a:t>A 16-bit port address represented as single number.</a:t>
            </a:r>
          </a:p>
        </p:txBody>
      </p:sp>
    </p:spTree>
    <p:extLst>
      <p:ext uri="{BB962C8B-B14F-4D97-AF65-F5344CB8AC3E}">
        <p14:creationId xmlns:p14="http://schemas.microsoft.com/office/powerpoint/2010/main" val="426335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DA6D50-C483-4FE5-8E55-8C7D36F77BB7}"/>
              </a:ext>
            </a:extLst>
          </p:cNvPr>
          <p:cNvSpPr>
            <a:spLocks noGrp="1"/>
          </p:cNvSpPr>
          <p:nvPr>
            <p:ph type="title"/>
          </p:nvPr>
        </p:nvSpPr>
        <p:spPr>
          <a:xfrm>
            <a:off x="914400" y="208020"/>
            <a:ext cx="7315200" cy="865573"/>
          </a:xfrm>
        </p:spPr>
        <p:txBody>
          <a:bodyPr/>
          <a:lstStyle/>
          <a:p>
            <a:r>
              <a:rPr lang="en-US" dirty="0"/>
              <a:t>Outline(Outline(module1_part 2)</a:t>
            </a:r>
            <a:endParaRPr lang="en-IN" dirty="0"/>
          </a:p>
        </p:txBody>
      </p:sp>
      <p:sp>
        <p:nvSpPr>
          <p:cNvPr id="3" name="Content Placeholder 2">
            <a:extLst>
              <a:ext uri="{FF2B5EF4-FFF2-40B4-BE49-F238E27FC236}">
                <a16:creationId xmlns="" xmlns:a16="http://schemas.microsoft.com/office/drawing/2014/main" id="{8A4004A8-6776-4AF1-AA70-6C0AA4C9ADA8}"/>
              </a:ext>
            </a:extLst>
          </p:cNvPr>
          <p:cNvSpPr>
            <a:spLocks noGrp="1"/>
          </p:cNvSpPr>
          <p:nvPr>
            <p:ph idx="1"/>
          </p:nvPr>
        </p:nvSpPr>
        <p:spPr>
          <a:xfrm>
            <a:off x="914400" y="1233946"/>
            <a:ext cx="7543800" cy="3138004"/>
          </a:xfrm>
        </p:spPr>
        <p:txBody>
          <a:bodyPr>
            <a:normAutofit/>
          </a:bodyPr>
          <a:lstStyle/>
          <a:p>
            <a:pPr>
              <a:buFont typeface="Arial" panose="020B0604020202020204" pitchFamily="34" charset="0"/>
              <a:buChar char="•"/>
            </a:pPr>
            <a:r>
              <a:rPr lang="en-US" sz="2300" dirty="0"/>
              <a:t> </a:t>
            </a:r>
            <a:r>
              <a:rPr lang="en-US" sz="2600" dirty="0"/>
              <a:t>Protocols</a:t>
            </a:r>
          </a:p>
          <a:p>
            <a:pPr>
              <a:buFont typeface="Arial" panose="020B0604020202020204" pitchFamily="34" charset="0"/>
              <a:buChar char="•"/>
            </a:pPr>
            <a:r>
              <a:rPr lang="en-US" sz="2600" dirty="0" smtClean="0"/>
              <a:t> </a:t>
            </a:r>
            <a:r>
              <a:rPr lang="en-US" sz="2600" dirty="0"/>
              <a:t>Popular Protocols</a:t>
            </a:r>
          </a:p>
          <a:p>
            <a:pPr>
              <a:buFont typeface="Arial" panose="020B0604020202020204" pitchFamily="34" charset="0"/>
              <a:buChar char="•"/>
            </a:pPr>
            <a:r>
              <a:rPr lang="en-US" sz="2600" dirty="0" smtClean="0"/>
              <a:t> </a:t>
            </a:r>
            <a:r>
              <a:rPr lang="en-US" sz="2600" dirty="0"/>
              <a:t>Standards</a:t>
            </a:r>
          </a:p>
          <a:p>
            <a:pPr>
              <a:buFont typeface="Arial" panose="020B0604020202020204" pitchFamily="34" charset="0"/>
              <a:buChar char="•"/>
            </a:pPr>
            <a:r>
              <a:rPr lang="en-US" sz="2600" dirty="0" smtClean="0"/>
              <a:t> </a:t>
            </a:r>
            <a:r>
              <a:rPr lang="en-US" sz="2600" dirty="0"/>
              <a:t>List of Standard Organizations</a:t>
            </a:r>
          </a:p>
          <a:p>
            <a:pPr>
              <a:buFont typeface="Arial" panose="020B0604020202020204" pitchFamily="34" charset="0"/>
              <a:buChar char="•"/>
            </a:pPr>
            <a:r>
              <a:rPr lang="en-US" sz="2600" dirty="0" smtClean="0"/>
              <a:t> </a:t>
            </a:r>
            <a:r>
              <a:rPr lang="en-US" sz="2600" dirty="0"/>
              <a:t>OSI Model</a:t>
            </a:r>
          </a:p>
          <a:p>
            <a:pPr>
              <a:buFont typeface="Arial" panose="020B0604020202020204" pitchFamily="34" charset="0"/>
              <a:buChar char="•"/>
            </a:pPr>
            <a:r>
              <a:rPr lang="en-US" sz="2600" dirty="0" smtClean="0"/>
              <a:t> </a:t>
            </a:r>
            <a:r>
              <a:rPr lang="en-US" sz="2600" dirty="0"/>
              <a:t>TCP/IP Protocol</a:t>
            </a:r>
          </a:p>
          <a:p>
            <a:endParaRPr lang="en-IN" dirty="0"/>
          </a:p>
        </p:txBody>
      </p:sp>
      <p:sp>
        <p:nvSpPr>
          <p:cNvPr id="6" name="Slide Number Placeholder 5">
            <a:extLst>
              <a:ext uri="{FF2B5EF4-FFF2-40B4-BE49-F238E27FC236}">
                <a16:creationId xmlns="" xmlns:a16="http://schemas.microsoft.com/office/drawing/2014/main" id="{5CEBFFCE-43AC-4B18-92CD-9E856AB36A78}"/>
              </a:ext>
            </a:extLst>
          </p:cNvPr>
          <p:cNvSpPr>
            <a:spLocks noGrp="1"/>
          </p:cNvSpPr>
          <p:nvPr>
            <p:ph type="sldNum" sz="quarter" idx="12"/>
          </p:nvPr>
        </p:nvSpPr>
        <p:spPr/>
        <p:txBody>
          <a:bodyPr/>
          <a:lstStyle/>
          <a:p>
            <a:fld id="{1F742ADB-DB38-4781-BDEB-F2F4CD3551B3}" type="slidenum">
              <a:rPr lang="en-IN" smtClean="0"/>
              <a:t>95</a:t>
            </a:fld>
            <a:endParaRPr lang="en-IN"/>
          </a:p>
        </p:txBody>
      </p:sp>
    </p:spTree>
    <p:extLst>
      <p:ext uri="{BB962C8B-B14F-4D97-AF65-F5344CB8AC3E}">
        <p14:creationId xmlns:p14="http://schemas.microsoft.com/office/powerpoint/2010/main" val="146386450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4A2F87-1096-487F-A03F-DF38541FF133}"/>
              </a:ext>
            </a:extLst>
          </p:cNvPr>
          <p:cNvSpPr>
            <a:spLocks noGrp="1"/>
          </p:cNvSpPr>
          <p:nvPr>
            <p:ph type="ctrTitle"/>
          </p:nvPr>
        </p:nvSpPr>
        <p:spPr>
          <a:xfrm>
            <a:off x="827584" y="195486"/>
            <a:ext cx="7315200" cy="1946269"/>
          </a:xfrm>
        </p:spPr>
        <p:txBody>
          <a:bodyPr/>
          <a:lstStyle/>
          <a:p>
            <a:r>
              <a:rPr lang="en-IN" dirty="0"/>
              <a:t>PROTOCOLS &amp; STANDARDS</a:t>
            </a:r>
          </a:p>
        </p:txBody>
      </p:sp>
      <p:sp>
        <p:nvSpPr>
          <p:cNvPr id="3" name="Subtitle 2">
            <a:extLst>
              <a:ext uri="{FF2B5EF4-FFF2-40B4-BE49-F238E27FC236}">
                <a16:creationId xmlns="" xmlns:a16="http://schemas.microsoft.com/office/drawing/2014/main" id="{41A31563-0584-472D-BAA7-A549F1AC7143}"/>
              </a:ext>
            </a:extLst>
          </p:cNvPr>
          <p:cNvSpPr>
            <a:spLocks noGrp="1"/>
          </p:cNvSpPr>
          <p:nvPr>
            <p:ph type="subTitle" idx="1"/>
          </p:nvPr>
        </p:nvSpPr>
        <p:spPr>
          <a:xfrm>
            <a:off x="827584" y="2067694"/>
            <a:ext cx="7315200" cy="858474"/>
          </a:xfrm>
        </p:spPr>
        <p:txBody>
          <a:bodyPr/>
          <a:lstStyle/>
          <a:p>
            <a:endParaRPr lang="en-IN" dirty="0"/>
          </a:p>
        </p:txBody>
      </p:sp>
      <p:sp>
        <p:nvSpPr>
          <p:cNvPr id="6" name="Slide Number Placeholder 5">
            <a:extLst>
              <a:ext uri="{FF2B5EF4-FFF2-40B4-BE49-F238E27FC236}">
                <a16:creationId xmlns="" xmlns:a16="http://schemas.microsoft.com/office/drawing/2014/main" id="{9F05CECA-ECE9-40E0-A97F-13FB76B13B41}"/>
              </a:ext>
            </a:extLst>
          </p:cNvPr>
          <p:cNvSpPr>
            <a:spLocks noGrp="1"/>
          </p:cNvSpPr>
          <p:nvPr>
            <p:ph type="sldNum" sz="quarter" idx="11"/>
          </p:nvPr>
        </p:nvSpPr>
        <p:spPr>
          <a:xfrm>
            <a:off x="8496301" y="520775"/>
            <a:ext cx="511277" cy="223439"/>
          </a:xfrm>
        </p:spPr>
        <p:txBody>
          <a:bodyPr/>
          <a:lstStyle/>
          <a:p>
            <a:fld id="{1F742ADB-DB38-4781-BDEB-F2F4CD3551B3}" type="slidenum">
              <a:rPr lang="en-IN" smtClean="0"/>
              <a:t>96</a:t>
            </a:fld>
            <a:endParaRPr lang="en-IN"/>
          </a:p>
        </p:txBody>
      </p:sp>
    </p:spTree>
    <p:extLst>
      <p:ext uri="{BB962C8B-B14F-4D97-AF65-F5344CB8AC3E}">
        <p14:creationId xmlns:p14="http://schemas.microsoft.com/office/powerpoint/2010/main" val="122325209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215308-6940-495D-BA5B-3C2AF2E8986D}"/>
              </a:ext>
            </a:extLst>
          </p:cNvPr>
          <p:cNvSpPr>
            <a:spLocks noGrp="1"/>
          </p:cNvSpPr>
          <p:nvPr>
            <p:ph type="title"/>
          </p:nvPr>
        </p:nvSpPr>
        <p:spPr>
          <a:xfrm>
            <a:off x="914400" y="136030"/>
            <a:ext cx="7315200" cy="865573"/>
          </a:xfrm>
        </p:spPr>
        <p:txBody>
          <a:bodyPr/>
          <a:lstStyle/>
          <a:p>
            <a:r>
              <a:rPr lang="en-IN" dirty="0"/>
              <a:t>Protocols</a:t>
            </a:r>
          </a:p>
        </p:txBody>
      </p:sp>
      <p:sp>
        <p:nvSpPr>
          <p:cNvPr id="3" name="Content Placeholder 2">
            <a:extLst>
              <a:ext uri="{FF2B5EF4-FFF2-40B4-BE49-F238E27FC236}">
                <a16:creationId xmlns="" xmlns:a16="http://schemas.microsoft.com/office/drawing/2014/main" id="{A728CB44-897A-499C-BF59-666B924F778A}"/>
              </a:ext>
            </a:extLst>
          </p:cNvPr>
          <p:cNvSpPr>
            <a:spLocks noGrp="1"/>
          </p:cNvSpPr>
          <p:nvPr>
            <p:ph idx="1"/>
          </p:nvPr>
        </p:nvSpPr>
        <p:spPr>
          <a:xfrm>
            <a:off x="914400" y="1150827"/>
            <a:ext cx="7315200" cy="3481498"/>
          </a:xfrm>
        </p:spPr>
        <p:txBody>
          <a:bodyPr>
            <a:normAutofit/>
          </a:bodyPr>
          <a:lstStyle/>
          <a:p>
            <a:pPr marL="0" indent="0">
              <a:buNone/>
            </a:pPr>
            <a:r>
              <a:rPr lang="en-IN" sz="1800" b="1" dirty="0"/>
              <a:t> Network Protocols</a:t>
            </a:r>
          </a:p>
          <a:p>
            <a:pPr marL="0" indent="0">
              <a:buNone/>
            </a:pPr>
            <a:endParaRPr lang="en-IN" sz="1800" b="1" dirty="0"/>
          </a:p>
          <a:p>
            <a:pPr marL="150876" lvl="1" indent="0">
              <a:buNone/>
            </a:pPr>
            <a:r>
              <a:rPr lang="en-IN" sz="1500" dirty="0"/>
              <a:t>S</a:t>
            </a:r>
            <a:r>
              <a:rPr lang="en-US" sz="1500" dirty="0"/>
              <a:t>et of rules that governs/used for communication. The key elements are given below.</a:t>
            </a:r>
          </a:p>
          <a:p>
            <a:pPr marL="150876" lvl="1" indent="0">
              <a:buNone/>
            </a:pPr>
            <a:endParaRPr lang="en-US" sz="1500" dirty="0"/>
          </a:p>
          <a:p>
            <a:pPr marL="150876" lvl="1" indent="0">
              <a:buNone/>
            </a:pPr>
            <a:r>
              <a:rPr lang="en-US" sz="1500" dirty="0"/>
              <a:t>1. </a:t>
            </a:r>
            <a:r>
              <a:rPr lang="en-US" sz="1500" b="1" dirty="0">
                <a:solidFill>
                  <a:srgbClr val="00B050"/>
                </a:solidFill>
              </a:rPr>
              <a:t>Syntax: </a:t>
            </a:r>
            <a:r>
              <a:rPr lang="en-US" sz="1500" dirty="0"/>
              <a:t>structure/format of the data. Meaning the order in which the data is present. </a:t>
            </a:r>
          </a:p>
          <a:p>
            <a:pPr marL="150876" lvl="1" indent="0">
              <a:buNone/>
            </a:pPr>
            <a:endParaRPr lang="en-US" sz="1500" dirty="0"/>
          </a:p>
          <a:p>
            <a:pPr marL="150876" lvl="1" indent="0">
              <a:buNone/>
            </a:pPr>
            <a:r>
              <a:rPr lang="en-US" sz="1500" dirty="0"/>
              <a:t>2. </a:t>
            </a:r>
            <a:r>
              <a:rPr lang="en-US" sz="1500" b="1" dirty="0">
                <a:solidFill>
                  <a:srgbClr val="00B050"/>
                </a:solidFill>
              </a:rPr>
              <a:t>Semantics: </a:t>
            </a:r>
            <a:r>
              <a:rPr lang="en-US" sz="1500" dirty="0"/>
              <a:t>The meaning of each section of bits.</a:t>
            </a:r>
          </a:p>
          <a:p>
            <a:pPr marL="150876" lvl="1" indent="0">
              <a:buNone/>
            </a:pPr>
            <a:endParaRPr lang="en-US" sz="1500" dirty="0"/>
          </a:p>
          <a:p>
            <a:pPr marL="150876" lvl="1" indent="0">
              <a:buNone/>
            </a:pPr>
            <a:r>
              <a:rPr lang="en-US" sz="1500" dirty="0"/>
              <a:t>3. </a:t>
            </a:r>
            <a:r>
              <a:rPr lang="en-US" sz="1500" b="1" dirty="0">
                <a:solidFill>
                  <a:srgbClr val="00B050"/>
                </a:solidFill>
              </a:rPr>
              <a:t>Timing: </a:t>
            </a:r>
            <a:r>
              <a:rPr lang="en-US" sz="1500" dirty="0"/>
              <a:t>Refers to two characteristics: - When data should be sent and how fast they can be sent.</a:t>
            </a:r>
            <a:endParaRPr lang="en-IN" sz="1400" dirty="0"/>
          </a:p>
        </p:txBody>
      </p:sp>
      <p:sp>
        <p:nvSpPr>
          <p:cNvPr id="9" name="Slide Number Placeholder 8">
            <a:extLst>
              <a:ext uri="{FF2B5EF4-FFF2-40B4-BE49-F238E27FC236}">
                <a16:creationId xmlns="" xmlns:a16="http://schemas.microsoft.com/office/drawing/2014/main" id="{64B6AF15-70E9-493F-BEA2-C8EF1BBD26FB}"/>
              </a:ext>
            </a:extLst>
          </p:cNvPr>
          <p:cNvSpPr>
            <a:spLocks noGrp="1"/>
          </p:cNvSpPr>
          <p:nvPr>
            <p:ph type="sldNum" sz="quarter" idx="12"/>
          </p:nvPr>
        </p:nvSpPr>
        <p:spPr/>
        <p:txBody>
          <a:bodyPr/>
          <a:lstStyle/>
          <a:p>
            <a:fld id="{1F742ADB-DB38-4781-BDEB-F2F4CD3551B3}" type="slidenum">
              <a:rPr lang="en-IN" smtClean="0"/>
              <a:t>97</a:t>
            </a:fld>
            <a:endParaRPr lang="en-IN"/>
          </a:p>
        </p:txBody>
      </p:sp>
    </p:spTree>
    <p:extLst>
      <p:ext uri="{BB962C8B-B14F-4D97-AF65-F5344CB8AC3E}">
        <p14:creationId xmlns:p14="http://schemas.microsoft.com/office/powerpoint/2010/main" val="101529729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AA3A06-E728-42FE-91D8-9B7BA855FDCF}"/>
              </a:ext>
            </a:extLst>
          </p:cNvPr>
          <p:cNvSpPr>
            <a:spLocks noGrp="1"/>
          </p:cNvSpPr>
          <p:nvPr>
            <p:ph type="title"/>
          </p:nvPr>
        </p:nvSpPr>
        <p:spPr>
          <a:xfrm>
            <a:off x="914400" y="319740"/>
            <a:ext cx="7315200" cy="865573"/>
          </a:xfrm>
        </p:spPr>
        <p:txBody>
          <a:bodyPr/>
          <a:lstStyle/>
          <a:p>
            <a:r>
              <a:rPr lang="en-US" dirty="0"/>
              <a:t>How it works?</a:t>
            </a:r>
            <a:endParaRPr lang="en-IN" dirty="0"/>
          </a:p>
        </p:txBody>
      </p:sp>
      <p:sp>
        <p:nvSpPr>
          <p:cNvPr id="3" name="Content Placeholder 2">
            <a:extLst>
              <a:ext uri="{FF2B5EF4-FFF2-40B4-BE49-F238E27FC236}">
                <a16:creationId xmlns="" xmlns:a16="http://schemas.microsoft.com/office/drawing/2014/main" id="{9242DB69-2525-4E4C-BE47-24D8B09C9F53}"/>
              </a:ext>
            </a:extLst>
          </p:cNvPr>
          <p:cNvSpPr>
            <a:spLocks noGrp="1"/>
          </p:cNvSpPr>
          <p:nvPr>
            <p:ph idx="1"/>
          </p:nvPr>
        </p:nvSpPr>
        <p:spPr>
          <a:xfrm>
            <a:off x="914400" y="1439716"/>
            <a:ext cx="7315200" cy="3007593"/>
          </a:xfrm>
        </p:spPr>
        <p:txBody>
          <a:bodyPr>
            <a:normAutofit/>
          </a:bodyPr>
          <a:lstStyle/>
          <a:p>
            <a:r>
              <a:rPr lang="en-US" dirty="0"/>
              <a:t>Network protocols take large-scale processes and break them down into small, specific tasks or functions. </a:t>
            </a:r>
          </a:p>
          <a:p>
            <a:r>
              <a:rPr lang="en-US" dirty="0"/>
              <a:t>Each layer is assigned a </a:t>
            </a:r>
            <a:r>
              <a:rPr lang="en-US" dirty="0" smtClean="0"/>
              <a:t>function.</a:t>
            </a:r>
            <a:endParaRPr lang="en-US" dirty="0"/>
          </a:p>
          <a:p>
            <a:r>
              <a:rPr lang="en-US" dirty="0"/>
              <a:t>This occurs at every level of the network and each function must cooperate at each level to complete the larger task at hand. </a:t>
            </a:r>
          </a:p>
          <a:p>
            <a:endParaRPr lang="en-US" dirty="0"/>
          </a:p>
        </p:txBody>
      </p:sp>
      <p:sp>
        <p:nvSpPr>
          <p:cNvPr id="5" name="Slide Number Placeholder 4">
            <a:extLst>
              <a:ext uri="{FF2B5EF4-FFF2-40B4-BE49-F238E27FC236}">
                <a16:creationId xmlns="" xmlns:a16="http://schemas.microsoft.com/office/drawing/2014/main" id="{C0614289-A3C0-4FB2-AB81-F299A49E1929}"/>
              </a:ext>
            </a:extLst>
          </p:cNvPr>
          <p:cNvSpPr>
            <a:spLocks noGrp="1"/>
          </p:cNvSpPr>
          <p:nvPr>
            <p:ph type="sldNum" sz="quarter" idx="12"/>
          </p:nvPr>
        </p:nvSpPr>
        <p:spPr/>
        <p:txBody>
          <a:bodyPr/>
          <a:lstStyle/>
          <a:p>
            <a:fld id="{1F742ADB-DB38-4781-BDEB-F2F4CD3551B3}" type="slidenum">
              <a:rPr lang="en-IN" smtClean="0"/>
              <a:t>98</a:t>
            </a:fld>
            <a:endParaRPr lang="en-IN"/>
          </a:p>
        </p:txBody>
      </p:sp>
    </p:spTree>
    <p:extLst>
      <p:ext uri="{BB962C8B-B14F-4D97-AF65-F5344CB8AC3E}">
        <p14:creationId xmlns:p14="http://schemas.microsoft.com/office/powerpoint/2010/main" val="45954379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39D444-7B86-43D3-82FF-CC709B793295}"/>
              </a:ext>
            </a:extLst>
          </p:cNvPr>
          <p:cNvSpPr>
            <a:spLocks noGrp="1"/>
          </p:cNvSpPr>
          <p:nvPr>
            <p:ph type="title"/>
          </p:nvPr>
        </p:nvSpPr>
        <p:spPr>
          <a:xfrm>
            <a:off x="914400" y="411480"/>
            <a:ext cx="7315200" cy="865573"/>
          </a:xfrm>
        </p:spPr>
        <p:txBody>
          <a:bodyPr/>
          <a:lstStyle/>
          <a:p>
            <a:r>
              <a:rPr lang="en-US" dirty="0"/>
              <a:t>List of Network protocols</a:t>
            </a:r>
            <a:endParaRPr lang="en-IN" dirty="0"/>
          </a:p>
        </p:txBody>
      </p:sp>
      <p:sp>
        <p:nvSpPr>
          <p:cNvPr id="3" name="Content Placeholder 2">
            <a:extLst>
              <a:ext uri="{FF2B5EF4-FFF2-40B4-BE49-F238E27FC236}">
                <a16:creationId xmlns="" xmlns:a16="http://schemas.microsoft.com/office/drawing/2014/main" id="{5A6652F7-E952-4036-A073-B1C6043C640D}"/>
              </a:ext>
            </a:extLst>
          </p:cNvPr>
          <p:cNvSpPr>
            <a:spLocks noGrp="1"/>
          </p:cNvSpPr>
          <p:nvPr>
            <p:ph idx="1"/>
          </p:nvPr>
        </p:nvSpPr>
        <p:spPr>
          <a:xfrm>
            <a:off x="914400" y="1439716"/>
            <a:ext cx="7315200" cy="2654645"/>
          </a:xfrm>
        </p:spPr>
        <p:txBody>
          <a:bodyPr/>
          <a:lstStyle/>
          <a:p>
            <a:r>
              <a:rPr lang="en-US" dirty="0"/>
              <a:t>Communication</a:t>
            </a:r>
          </a:p>
          <a:p>
            <a:endParaRPr lang="en-US" dirty="0"/>
          </a:p>
          <a:p>
            <a:r>
              <a:rPr lang="en-US" dirty="0"/>
              <a:t>Network management </a:t>
            </a:r>
          </a:p>
          <a:p>
            <a:endParaRPr lang="en-US" dirty="0"/>
          </a:p>
          <a:p>
            <a:r>
              <a:rPr lang="en-US" dirty="0"/>
              <a:t>Security</a:t>
            </a:r>
            <a:endParaRPr lang="en-IN" dirty="0"/>
          </a:p>
        </p:txBody>
      </p:sp>
      <p:sp>
        <p:nvSpPr>
          <p:cNvPr id="5" name="Slide Number Placeholder 4">
            <a:extLst>
              <a:ext uri="{FF2B5EF4-FFF2-40B4-BE49-F238E27FC236}">
                <a16:creationId xmlns="" xmlns:a16="http://schemas.microsoft.com/office/drawing/2014/main" id="{342BD901-2435-472A-9107-CDE80C6003C9}"/>
              </a:ext>
            </a:extLst>
          </p:cNvPr>
          <p:cNvSpPr>
            <a:spLocks noGrp="1"/>
          </p:cNvSpPr>
          <p:nvPr>
            <p:ph type="sldNum" sz="quarter" idx="12"/>
          </p:nvPr>
        </p:nvSpPr>
        <p:spPr/>
        <p:txBody>
          <a:bodyPr/>
          <a:lstStyle/>
          <a:p>
            <a:fld id="{1F742ADB-DB38-4781-BDEB-F2F4CD3551B3}" type="slidenum">
              <a:rPr lang="en-IN" smtClean="0"/>
              <a:t>99</a:t>
            </a:fld>
            <a:endParaRPr lang="en-IN"/>
          </a:p>
        </p:txBody>
      </p:sp>
    </p:spTree>
    <p:extLst>
      <p:ext uri="{BB962C8B-B14F-4D97-AF65-F5344CB8AC3E}">
        <p14:creationId xmlns:p14="http://schemas.microsoft.com/office/powerpoint/2010/main" val="66285418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Perspective</Template>
  <TotalTime>5394</TotalTime>
  <Words>5557</Words>
  <Application>Microsoft Office PowerPoint</Application>
  <PresentationFormat>On-screen Show (16:9)</PresentationFormat>
  <Paragraphs>924</Paragraphs>
  <Slides>133</Slides>
  <Notes>16</Notes>
  <HiddenSlides>0</HiddenSlides>
  <MMClips>0</MMClips>
  <ScaleCrop>false</ScaleCrop>
  <HeadingPairs>
    <vt:vector size="4" baseType="variant">
      <vt:variant>
        <vt:lpstr>Theme</vt:lpstr>
      </vt:variant>
      <vt:variant>
        <vt:i4>1</vt:i4>
      </vt:variant>
      <vt:variant>
        <vt:lpstr>Slide Titles</vt:lpstr>
      </vt:variant>
      <vt:variant>
        <vt:i4>133</vt:i4>
      </vt:variant>
    </vt:vector>
  </HeadingPairs>
  <TitlesOfParts>
    <vt:vector size="134" baseType="lpstr">
      <vt:lpstr>Perspective</vt:lpstr>
      <vt:lpstr>Network and Communication</vt:lpstr>
      <vt:lpstr>Text book</vt:lpstr>
      <vt:lpstr>Outline</vt:lpstr>
      <vt:lpstr>Data Communication </vt:lpstr>
      <vt:lpstr>Components of Data Communication</vt:lpstr>
      <vt:lpstr>PROTOCOLS</vt:lpstr>
      <vt:lpstr>Elements of a Protocol</vt:lpstr>
      <vt:lpstr> Networks</vt:lpstr>
      <vt:lpstr>COMPONENTS OF COMPUTER NETWORK</vt:lpstr>
      <vt:lpstr>Line Configuration</vt:lpstr>
      <vt:lpstr> Data Flow</vt:lpstr>
      <vt:lpstr>Data flow -Continued</vt:lpstr>
      <vt:lpstr>Data flow -Continued</vt:lpstr>
      <vt:lpstr>Network Topology</vt:lpstr>
      <vt:lpstr>Types of Network Topology</vt:lpstr>
      <vt:lpstr>Bus Topology</vt:lpstr>
      <vt:lpstr>Ring Topology</vt:lpstr>
      <vt:lpstr>Star Topology</vt:lpstr>
      <vt:lpstr>Mesh Topology</vt:lpstr>
      <vt:lpstr>Tree Topology</vt:lpstr>
      <vt:lpstr>Hybrid Topology</vt:lpstr>
      <vt:lpstr>Applications of Network Topology</vt:lpstr>
      <vt:lpstr>Considerations for choosing topology</vt:lpstr>
      <vt:lpstr> Network Categories</vt:lpstr>
      <vt:lpstr> Local Area Network</vt:lpstr>
      <vt:lpstr>LAN</vt:lpstr>
      <vt:lpstr>Pros</vt:lpstr>
      <vt:lpstr> Metropolitan Area Network</vt:lpstr>
      <vt:lpstr>MAN</vt:lpstr>
      <vt:lpstr> Wide Area Network</vt:lpstr>
      <vt:lpstr>Wide Area Network</vt:lpstr>
      <vt:lpstr> Personal Area Network</vt:lpstr>
      <vt:lpstr>Characteristics of Network</vt:lpstr>
      <vt:lpstr>NETWORK CLASSIFICATION BY THEIR COMPONENT ROLE</vt:lpstr>
      <vt:lpstr>PEER TO PEER NETWORK</vt:lpstr>
      <vt:lpstr>ADVANTAGES &amp; DISADVANTAGES OF PEER TO PEER NETWORK</vt:lpstr>
      <vt:lpstr>PowerPoint Presentation</vt:lpstr>
      <vt:lpstr>PowerPoint Presentation</vt:lpstr>
      <vt:lpstr>PowerPoint Presentation</vt:lpstr>
      <vt:lpstr>PowerPoint Presentation</vt:lpstr>
      <vt:lpstr>TYPES OF SERVERS</vt:lpstr>
      <vt:lpstr>Network Benefits:  SHARING RESOURCES</vt:lpstr>
      <vt:lpstr>OTHER BENEFITS OF COMPUTER NETWORK</vt:lpstr>
      <vt:lpstr>Pros &amp; Cons of Networks</vt:lpstr>
      <vt:lpstr>PowerPoint Presentation</vt:lpstr>
      <vt:lpstr>Applications of Networks</vt:lpstr>
      <vt:lpstr> Internetwork</vt:lpstr>
      <vt:lpstr>PowerPoint Presentation</vt:lpstr>
      <vt:lpstr>Hierarchical Organization of Internet</vt:lpstr>
      <vt:lpstr>1. Evolution of network</vt:lpstr>
      <vt:lpstr>Evol….Roots of Computer networks</vt:lpstr>
      <vt:lpstr>PowerPoint Presentation</vt:lpstr>
      <vt:lpstr>Disadvantage</vt:lpstr>
      <vt:lpstr>Multiterminal systems</vt:lpstr>
      <vt:lpstr>PowerPoint Presentation</vt:lpstr>
      <vt:lpstr>Outline</vt:lpstr>
      <vt:lpstr>PROTOCOLS &amp; STANDARDS</vt:lpstr>
      <vt:lpstr>Protocols</vt:lpstr>
      <vt:lpstr>How it works?</vt:lpstr>
      <vt:lpstr>List of Network protocols</vt:lpstr>
      <vt:lpstr>Communication Protocol </vt:lpstr>
      <vt:lpstr>Simple Network Management Protocol: SNMP</vt:lpstr>
      <vt:lpstr>Network security protocols </vt:lpstr>
      <vt:lpstr>Popular Protocols</vt:lpstr>
      <vt:lpstr>Standards</vt:lpstr>
      <vt:lpstr>List of Standard Organizations</vt:lpstr>
      <vt:lpstr>OSI MODEL</vt:lpstr>
      <vt:lpstr>The OSI model</vt:lpstr>
      <vt:lpstr>Seven layers of the OSI model</vt:lpstr>
      <vt:lpstr>PowerPoint Presentation</vt:lpstr>
      <vt:lpstr>PowerPoint Presentation</vt:lpstr>
      <vt:lpstr>Functions of each layers</vt:lpstr>
      <vt:lpstr>Functions of each layers</vt:lpstr>
      <vt:lpstr>The interaction between layers in the OSI model</vt:lpstr>
      <vt:lpstr>An exchange using the OSI model</vt:lpstr>
      <vt:lpstr>Physical layer</vt:lpstr>
      <vt:lpstr>Data link layer (Cont....)</vt:lpstr>
      <vt:lpstr>Hop-to-hop delivery</vt:lpstr>
      <vt:lpstr>Network layer</vt:lpstr>
      <vt:lpstr>Source to destination delivery</vt:lpstr>
      <vt:lpstr>Transport layer</vt:lpstr>
      <vt:lpstr>Reliable process-to-process delivery of a message</vt:lpstr>
      <vt:lpstr>Session layer </vt:lpstr>
      <vt:lpstr>Presentation layer</vt:lpstr>
      <vt:lpstr>Application layer</vt:lpstr>
      <vt:lpstr>Summary of layers</vt:lpstr>
      <vt:lpstr>TCP/IP PROTOCOL</vt:lpstr>
      <vt:lpstr>TCP/IP PROTOCOL SUITE</vt:lpstr>
      <vt:lpstr>TCP/IP and OSI model</vt:lpstr>
      <vt:lpstr>Addressing</vt:lpstr>
      <vt:lpstr>Relationship of layers and address TCP/IP</vt:lpstr>
      <vt:lpstr>MAC address or Physical address</vt:lpstr>
      <vt:lpstr>IP Address</vt:lpstr>
      <vt:lpstr>Port address </vt:lpstr>
      <vt:lpstr>Outline(Outline(module1_part 2)</vt:lpstr>
      <vt:lpstr>PROTOCOLS &amp; STANDARDS</vt:lpstr>
      <vt:lpstr>Protocols</vt:lpstr>
      <vt:lpstr>How it works?</vt:lpstr>
      <vt:lpstr>List of Network protocols</vt:lpstr>
      <vt:lpstr>Communication Protocol </vt:lpstr>
      <vt:lpstr>Simple Network Management Protocol: SNMP</vt:lpstr>
      <vt:lpstr>Network security protocols </vt:lpstr>
      <vt:lpstr>Popular Protocols</vt:lpstr>
      <vt:lpstr>Standards</vt:lpstr>
      <vt:lpstr>List of Standard Organizations</vt:lpstr>
      <vt:lpstr>OSI MODEL</vt:lpstr>
      <vt:lpstr>The OSI model</vt:lpstr>
      <vt:lpstr>Seven layers of the OSI model</vt:lpstr>
      <vt:lpstr>PowerPoint Presentation</vt:lpstr>
      <vt:lpstr>PowerPoint Presentation</vt:lpstr>
      <vt:lpstr>Functions of each layers</vt:lpstr>
      <vt:lpstr>Functions of each layers</vt:lpstr>
      <vt:lpstr>The interaction between layers in the OSI model</vt:lpstr>
      <vt:lpstr>An exchange using the OSI model</vt:lpstr>
      <vt:lpstr>Physical layer</vt:lpstr>
      <vt:lpstr>Data link layer (Cont....)</vt:lpstr>
      <vt:lpstr>Hop-to-hop delivery</vt:lpstr>
      <vt:lpstr>Network layer</vt:lpstr>
      <vt:lpstr>Source to destination delivery</vt:lpstr>
      <vt:lpstr>Transport layer</vt:lpstr>
      <vt:lpstr>Reliable process-to-process delivery of a message</vt:lpstr>
      <vt:lpstr>Session layer </vt:lpstr>
      <vt:lpstr>Presentation layer</vt:lpstr>
      <vt:lpstr>Application layer</vt:lpstr>
      <vt:lpstr>Summary of layers</vt:lpstr>
      <vt:lpstr>TCP/IP PROTOCOL</vt:lpstr>
      <vt:lpstr>TCP/IP PROTOCOL SUITE</vt:lpstr>
      <vt:lpstr>TCP/IP and OSI model</vt:lpstr>
      <vt:lpstr>Addressing</vt:lpstr>
      <vt:lpstr>Relationship of layers and address TCP/IP</vt:lpstr>
      <vt:lpstr>MAC address or Physical address</vt:lpstr>
      <vt:lpstr>IP Address</vt:lpstr>
      <vt:lpstr>Port address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vitbpl</dc:creator>
  <cp:lastModifiedBy>Sugee</cp:lastModifiedBy>
  <cp:revision>157</cp:revision>
  <dcterms:created xsi:type="dcterms:W3CDTF">2006-08-16T00:00:00Z</dcterms:created>
  <dcterms:modified xsi:type="dcterms:W3CDTF">2020-08-04T09:27:14Z</dcterms:modified>
</cp:coreProperties>
</file>